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7556500" cy="106934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Montserrat" panose="020B0600000101010101" charset="0"/>
      <p:regular r:id="rId45"/>
    </p:embeddedFont>
    <p:embeddedFont>
      <p:font typeface="Tw Cen MT Condensed" panose="020B0606020104020203" pitchFamily="34" charset="0"/>
      <p:regular r:id="rId46"/>
      <p:bold r:id="rId47"/>
    </p:embeddedFont>
    <p:embeddedFont>
      <p:font typeface="Nanum Gothic" panose="020B0600000101010101" charset="-127"/>
      <p:regular r:id="rId48"/>
    </p:embeddedFont>
    <p:embeddedFont>
      <p:font typeface="Montserrat Medium" panose="020B0600000101010101" charset="0"/>
      <p:regular r:id="rId49"/>
    </p:embeddedFont>
    <p:embeddedFont>
      <p:font typeface="文泉驿" panose="020B0600000101010101" charset="-127"/>
      <p:regular r:id="rId50"/>
    </p:embeddedFont>
    <p:embeddedFont>
      <p:font typeface="Nanum Gothic Bold" panose="020B0600000101010101" charset="-127"/>
      <p:regular r:id="rId51"/>
    </p:embeddedFont>
    <p:embeddedFont>
      <p:font typeface="Arimo" panose="020B0600000101010101" charset="0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584" y="-144"/>
      </p:cViewPr>
      <p:guideLst>
        <p:guide orient="horz" pos="216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7A4BA-0CCF-4AC3-A09D-2775077A79A1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74904-9A99-492F-A278-44D32EAD87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4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CBB4A-72A7-447B-91BC-66765E3B669E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9056-4790-4652-9DEF-1926B1F74617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74488-1158-4036-A525-AA14B3D8C9D3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0A3E-D730-4DD4-BAE7-502DDEDA8E2A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ADE8A-C383-445A-8051-F93E19EB2287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E41F-AB40-40D4-844C-12D8A2D65678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E1E93-2550-4B00-AAE5-38E3B7839AE1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821F-F4BE-4063-A10A-9833005D1BA5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B2E86-06ED-47EF-94DD-85A41D6245BD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7A58-137B-421D-AC1E-34835CBC0100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27EF-59BD-42C5-8C45-2E92FE7D64E8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9F8A9-F481-4C4A-972A-CAA7E1140EC8}" type="datetime1">
              <a:rPr lang="en-US" altLang="ko-KR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1480" y="-167440"/>
            <a:ext cx="9353550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55999" y="1641948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771093" y="3623691"/>
            <a:ext cx="678913" cy="733415"/>
            <a:chOff x="0" y="0"/>
            <a:chExt cx="678917" cy="733412"/>
          </a:xfrm>
        </p:grpSpPr>
        <p:sp>
          <p:nvSpPr>
            <p:cNvPr id="6" name="Freeform 6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208"/>
                  </a:lnTo>
                  <a:cubicBezTo>
                    <a:pt x="26543" y="11430"/>
                    <a:pt x="26162" y="9779"/>
                    <a:pt x="25527" y="8128"/>
                  </a:cubicBezTo>
                  <a:lnTo>
                    <a:pt x="23876" y="5080"/>
                  </a:lnTo>
                  <a:lnTo>
                    <a:pt x="19939" y="165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251077" y="7778486"/>
            <a:ext cx="778516" cy="790680"/>
            <a:chOff x="0" y="0"/>
            <a:chExt cx="778510" cy="790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6803955" y="755961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803984" y="2871016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803993" y="3921938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55999" y="5113449"/>
            <a:ext cx="5403285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PROJECT BINGO GAME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2650" y="7719587"/>
            <a:ext cx="2209800" cy="23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3"/>
              </a:lnSpc>
            </a:pPr>
            <a:r>
              <a:rPr lang="en-US" sz="1402" spc="507" dirty="0">
                <a:solidFill>
                  <a:srgbClr val="FFFFFF"/>
                </a:solidFill>
                <a:latin typeface="Montserrat Medium"/>
              </a:rPr>
              <a:t>15/03/2024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210300" y="7703373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6251077" y="7778486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60397" y="8121933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-5919" y="17866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2" name="Freeform 2"/>
          <p:cNvSpPr/>
          <p:nvPr/>
        </p:nvSpPr>
        <p:spPr>
          <a:xfrm>
            <a:off x="-104775" y="226657"/>
            <a:ext cx="7661275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</p:sp>
      <p:sp>
        <p:nvSpPr>
          <p:cNvPr id="25" name="TextBox 20"/>
          <p:cNvSpPr txBox="1"/>
          <p:nvPr/>
        </p:nvSpPr>
        <p:spPr>
          <a:xfrm>
            <a:off x="494132" y="938279"/>
            <a:ext cx="3700081" cy="6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요구 사항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4320882" y="2923837"/>
            <a:ext cx="4968747" cy="667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해결 방법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9249" y="3822700"/>
            <a:ext cx="64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2.</a:t>
            </a:r>
            <a:r>
              <a:rPr lang="ko-KR" altLang="en-US" dirty="0" smtClean="0">
                <a:solidFill>
                  <a:schemeClr val="bg1"/>
                </a:solidFill>
              </a:rPr>
              <a:t>매 게임마다 문제는 랜덤으로 나와야 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521" y="5503770"/>
            <a:ext cx="4145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Random </a:t>
            </a:r>
            <a:r>
              <a:rPr lang="en-US" altLang="ko-KR" dirty="0">
                <a:solidFill>
                  <a:schemeClr val="bg1"/>
                </a:solidFill>
              </a:rPr>
              <a:t>r= new Random</a:t>
            </a:r>
            <a:r>
              <a:rPr lang="en-US" altLang="ko-KR" dirty="0" smtClean="0">
                <a:solidFill>
                  <a:schemeClr val="bg1"/>
                </a:solidFill>
              </a:rPr>
              <a:t>();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String</a:t>
            </a:r>
            <a:r>
              <a:rPr lang="en-US" altLang="ko-KR" dirty="0">
                <a:solidFill>
                  <a:schemeClr val="bg1"/>
                </a:solidFill>
              </a:rPr>
              <a:t>[]</a:t>
            </a:r>
            <a:r>
              <a:rPr lang="en-US" altLang="ko-KR" dirty="0" err="1">
                <a:solidFill>
                  <a:schemeClr val="bg1"/>
                </a:solidFill>
              </a:rPr>
              <a:t>printquiz</a:t>
            </a:r>
            <a:r>
              <a:rPr lang="en-US" altLang="ko-KR" dirty="0">
                <a:solidFill>
                  <a:schemeClr val="bg1"/>
                </a:solidFill>
              </a:rPr>
              <a:t>=new String[9];//</a:t>
            </a:r>
            <a:r>
              <a:rPr lang="ko-KR" altLang="en-US" dirty="0">
                <a:solidFill>
                  <a:schemeClr val="bg1"/>
                </a:solidFill>
              </a:rPr>
              <a:t>문제 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r>
              <a:rPr lang="ko-KR" altLang="en-US" dirty="0">
                <a:solidFill>
                  <a:schemeClr val="bg1"/>
                </a:solidFill>
              </a:rPr>
              <a:t>개는 </a:t>
            </a:r>
            <a:r>
              <a:rPr lang="en-US" altLang="ko-KR" dirty="0" err="1">
                <a:solidFill>
                  <a:schemeClr val="bg1"/>
                </a:solidFill>
              </a:rPr>
              <a:t>printquiz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ko-KR" altLang="en-US" dirty="0" smtClean="0">
                <a:solidFill>
                  <a:schemeClr val="bg1"/>
                </a:solidFill>
              </a:rPr>
              <a:t>가져옴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String</a:t>
            </a:r>
            <a:r>
              <a:rPr lang="en-US" altLang="ko-KR" dirty="0">
                <a:solidFill>
                  <a:schemeClr val="bg1"/>
                </a:solidFill>
              </a:rPr>
              <a:t>[]</a:t>
            </a:r>
            <a:r>
              <a:rPr lang="en-US" altLang="ko-KR" dirty="0" err="1">
                <a:solidFill>
                  <a:schemeClr val="bg1"/>
                </a:solidFill>
              </a:rPr>
              <a:t>printanswer</a:t>
            </a:r>
            <a:r>
              <a:rPr lang="en-US" altLang="ko-KR" dirty="0">
                <a:solidFill>
                  <a:schemeClr val="bg1"/>
                </a:solidFill>
              </a:rPr>
              <a:t>=new String[9</a:t>
            </a:r>
            <a:r>
              <a:rPr lang="en-US" altLang="ko-KR" dirty="0" smtClean="0">
                <a:solidFill>
                  <a:schemeClr val="bg1"/>
                </a:solidFill>
              </a:rPr>
              <a:t>];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for(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=0;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en-US" altLang="ko-KR" dirty="0" err="1">
                <a:solidFill>
                  <a:schemeClr val="bg1"/>
                </a:solidFill>
              </a:rPr>
              <a:t>printquiz.length</a:t>
            </a:r>
            <a:r>
              <a:rPr lang="en-US" altLang="ko-KR" dirty="0">
                <a:solidFill>
                  <a:schemeClr val="bg1"/>
                </a:solidFill>
              </a:rPr>
              <a:t>;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++) </a:t>
            </a:r>
            <a:r>
              <a:rPr lang="en-US" altLang="ko-KR" dirty="0" smtClean="0">
                <a:solidFill>
                  <a:schemeClr val="bg1"/>
                </a:solidFill>
              </a:rPr>
              <a:t>{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a=</a:t>
            </a:r>
            <a:r>
              <a:rPr lang="en-US" altLang="ko-KR" dirty="0" err="1">
                <a:solidFill>
                  <a:schemeClr val="bg1"/>
                </a:solidFill>
              </a:rPr>
              <a:t>r.nextInt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quiz.length</a:t>
            </a:r>
            <a:r>
              <a:rPr lang="en-US" altLang="ko-KR" dirty="0">
                <a:solidFill>
                  <a:schemeClr val="bg1"/>
                </a:solidFill>
              </a:rPr>
              <a:t>);//</a:t>
            </a:r>
            <a:r>
              <a:rPr lang="ko-KR" altLang="en-US" dirty="0">
                <a:solidFill>
                  <a:schemeClr val="bg1"/>
                </a:solidFill>
              </a:rPr>
              <a:t>랜덤으로 뽑아서 변수 </a:t>
            </a:r>
            <a:r>
              <a:rPr lang="en-US" altLang="ko-KR" dirty="0">
                <a:solidFill>
                  <a:schemeClr val="bg1"/>
                </a:solidFill>
              </a:rPr>
              <a:t>a</a:t>
            </a:r>
            <a:r>
              <a:rPr lang="ko-KR" altLang="en-US" dirty="0">
                <a:solidFill>
                  <a:schemeClr val="bg1"/>
                </a:solidFill>
              </a:rPr>
              <a:t>에 저장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String </a:t>
            </a:r>
            <a:r>
              <a:rPr lang="en-US" altLang="ko-KR" dirty="0" err="1">
                <a:solidFill>
                  <a:schemeClr val="bg1"/>
                </a:solidFill>
              </a:rPr>
              <a:t>randomquiz</a:t>
            </a:r>
            <a:r>
              <a:rPr lang="en-US" altLang="ko-KR" dirty="0">
                <a:solidFill>
                  <a:schemeClr val="bg1"/>
                </a:solidFill>
              </a:rPr>
              <a:t>=quiz[a</a:t>
            </a:r>
            <a:r>
              <a:rPr lang="en-US" altLang="ko-KR" dirty="0" smtClean="0">
                <a:solidFill>
                  <a:schemeClr val="bg1"/>
                </a:solidFill>
              </a:rPr>
              <a:t>];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59665" y="7211930"/>
            <a:ext cx="2671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문제 배열의 문제를 다수 확보하여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매 게임마다 다양한 퀴즈를 출력 할  수 있게끔 하였습니다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4" name="TextBox 20"/>
          <p:cNvSpPr txBox="1"/>
          <p:nvPr/>
        </p:nvSpPr>
        <p:spPr>
          <a:xfrm>
            <a:off x="202926" y="2333794"/>
            <a:ext cx="627399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00" spc="1306" dirty="0" smtClean="0">
                <a:solidFill>
                  <a:srgbClr val="FFFFFF"/>
                </a:solidFill>
                <a:latin typeface="Montserrat"/>
              </a:rPr>
              <a:t>② </a:t>
            </a: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부가적 기능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8"/>
          <p:cNvGrpSpPr>
            <a:grpSpLocks noChangeAspect="1"/>
          </p:cNvGrpSpPr>
          <p:nvPr/>
        </p:nvGrpSpPr>
        <p:grpSpPr>
          <a:xfrm>
            <a:off x="6403477" y="8992753"/>
            <a:ext cx="778516" cy="790680"/>
            <a:chOff x="0" y="0"/>
            <a:chExt cx="778510" cy="790677"/>
          </a:xfrm>
        </p:grpSpPr>
        <p:sp>
          <p:nvSpPr>
            <p:cNvPr id="36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6"/>
          <p:cNvSpPr txBox="1"/>
          <p:nvPr/>
        </p:nvSpPr>
        <p:spPr>
          <a:xfrm>
            <a:off x="6292546" y="8867025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10</a:t>
            </a:r>
            <a:endParaRPr lang="ko-KR" altLang="en-US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6712317" y="9375267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398812" y="8977347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68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-5919" y="17866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2" name="Freeform 2"/>
          <p:cNvSpPr/>
          <p:nvPr/>
        </p:nvSpPr>
        <p:spPr>
          <a:xfrm>
            <a:off x="-104775" y="32027"/>
            <a:ext cx="7661275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</p:sp>
      <p:sp>
        <p:nvSpPr>
          <p:cNvPr id="25" name="TextBox 20"/>
          <p:cNvSpPr txBox="1"/>
          <p:nvPr/>
        </p:nvSpPr>
        <p:spPr>
          <a:xfrm>
            <a:off x="494132" y="938279"/>
            <a:ext cx="3700081" cy="6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요구 사항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4320882" y="2923837"/>
            <a:ext cx="4968747" cy="667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해결 방법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072" y="3786489"/>
            <a:ext cx="64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</a:t>
            </a:r>
            <a:r>
              <a:rPr lang="ko-KR" altLang="en-US" dirty="0" smtClean="0">
                <a:solidFill>
                  <a:schemeClr val="bg1"/>
                </a:solidFill>
              </a:rPr>
              <a:t>중복된 게임이 나오지 않게 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480861" y="5831993"/>
            <a:ext cx="68531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			</a:t>
            </a:r>
            <a:r>
              <a:rPr lang="en-US" altLang="ko-KR" dirty="0" err="1">
                <a:solidFill>
                  <a:schemeClr val="bg1"/>
                </a:solidFill>
              </a:rPr>
              <a:t>printquiz</a:t>
            </a: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]=</a:t>
            </a:r>
            <a:r>
              <a:rPr lang="en-US" altLang="ko-KR" dirty="0" err="1">
                <a:solidFill>
                  <a:schemeClr val="bg1"/>
                </a:solidFill>
              </a:rPr>
              <a:t>randomquiz</a:t>
            </a:r>
            <a:r>
              <a:rPr lang="en-US" altLang="ko-KR" dirty="0" smtClean="0">
                <a:solidFill>
                  <a:schemeClr val="bg1"/>
                </a:solidFill>
              </a:rPr>
              <a:t>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		</a:t>
            </a:r>
            <a:r>
              <a:rPr lang="en-US" altLang="ko-KR" dirty="0" err="1">
                <a:solidFill>
                  <a:schemeClr val="bg1"/>
                </a:solidFill>
              </a:rPr>
              <a:t>printanswer</a:t>
            </a: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]=answer[a</a:t>
            </a:r>
            <a:r>
              <a:rPr lang="en-US" altLang="ko-KR" dirty="0" smtClean="0">
                <a:solidFill>
                  <a:schemeClr val="bg1"/>
                </a:solidFill>
              </a:rPr>
              <a:t>];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		for(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j=0; j&lt;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; </a:t>
            </a:r>
            <a:r>
              <a:rPr lang="en-US" altLang="ko-KR" dirty="0" err="1">
                <a:solidFill>
                  <a:schemeClr val="bg1"/>
                </a:solidFill>
              </a:rPr>
              <a:t>j++</a:t>
            </a:r>
            <a:r>
              <a:rPr lang="en-US" altLang="ko-KR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if(</a:t>
            </a:r>
            <a:r>
              <a:rPr lang="en-US" altLang="ko-KR" dirty="0" err="1">
                <a:solidFill>
                  <a:schemeClr val="bg1"/>
                </a:solidFill>
              </a:rPr>
              <a:t>printquiz</a:t>
            </a: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]==</a:t>
            </a:r>
            <a:r>
              <a:rPr lang="en-US" altLang="ko-KR" dirty="0" err="1">
                <a:solidFill>
                  <a:schemeClr val="bg1"/>
                </a:solidFill>
              </a:rPr>
              <a:t>printquiz</a:t>
            </a:r>
            <a:r>
              <a:rPr lang="en-US" altLang="ko-KR" dirty="0">
                <a:solidFill>
                  <a:schemeClr val="bg1"/>
                </a:solidFill>
              </a:rPr>
              <a:t>[j])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--;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break;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}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44489" y="6604268"/>
            <a:ext cx="2671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중복된 문제가 </a:t>
            </a:r>
            <a:r>
              <a:rPr lang="ko-KR" altLang="en-US" dirty="0" err="1" smtClean="0">
                <a:solidFill>
                  <a:schemeClr val="bg1"/>
                </a:solidFill>
              </a:rPr>
              <a:t>나올경우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뒤로 돌리고 다시 뽑아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중복되지 않은 문제를 출력시킨다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3" name="TextBox 20"/>
          <p:cNvSpPr txBox="1"/>
          <p:nvPr/>
        </p:nvSpPr>
        <p:spPr>
          <a:xfrm>
            <a:off x="202926" y="2333794"/>
            <a:ext cx="627399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00" spc="1306" dirty="0" smtClean="0">
                <a:solidFill>
                  <a:srgbClr val="FFFFFF"/>
                </a:solidFill>
                <a:latin typeface="Montserrat"/>
              </a:rPr>
              <a:t>③ </a:t>
            </a: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부가적 기능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4" name="Group 8"/>
          <p:cNvGrpSpPr>
            <a:grpSpLocks noChangeAspect="1"/>
          </p:cNvGrpSpPr>
          <p:nvPr/>
        </p:nvGrpSpPr>
        <p:grpSpPr>
          <a:xfrm>
            <a:off x="6555877" y="9145153"/>
            <a:ext cx="778516" cy="790680"/>
            <a:chOff x="0" y="0"/>
            <a:chExt cx="778510" cy="790677"/>
          </a:xfrm>
        </p:grpSpPr>
        <p:sp>
          <p:nvSpPr>
            <p:cNvPr id="35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6" name="TextBox 35"/>
          <p:cNvSpPr txBox="1"/>
          <p:nvPr/>
        </p:nvSpPr>
        <p:spPr>
          <a:xfrm>
            <a:off x="6483888" y="899180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11</a:t>
            </a:r>
            <a:endParaRPr lang="ko-KR" altLang="en-US" sz="3600" dirty="0"/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6531267" y="9159314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80099" y="9480046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6240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-5919" y="17866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2" name="Freeform 2"/>
          <p:cNvSpPr/>
          <p:nvPr/>
        </p:nvSpPr>
        <p:spPr>
          <a:xfrm>
            <a:off x="-48801" y="240818"/>
            <a:ext cx="7661275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</p:sp>
      <p:sp>
        <p:nvSpPr>
          <p:cNvPr id="25" name="TextBox 20"/>
          <p:cNvSpPr txBox="1"/>
          <p:nvPr/>
        </p:nvSpPr>
        <p:spPr>
          <a:xfrm>
            <a:off x="494132" y="938279"/>
            <a:ext cx="3700081" cy="6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요구 사항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4320882" y="2923837"/>
            <a:ext cx="4968747" cy="667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해결 방법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072" y="3786489"/>
            <a:ext cx="64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4.</a:t>
            </a:r>
            <a:r>
              <a:rPr lang="ko-KR" altLang="en-US" dirty="0" smtClean="0">
                <a:solidFill>
                  <a:schemeClr val="bg1"/>
                </a:solidFill>
              </a:rPr>
              <a:t>라이프 시스템을 도입하여 긴장감을 고조시킨다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77061" y="6255030"/>
            <a:ext cx="68531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	</a:t>
            </a:r>
            <a:r>
              <a:rPr lang="en-US" altLang="ko-KR" dirty="0" err="1">
                <a:solidFill>
                  <a:schemeClr val="bg1"/>
                </a:solidFill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</a:rPr>
              <a:t>("</a:t>
            </a:r>
            <a:r>
              <a:rPr lang="ko-KR" altLang="en-US" dirty="0">
                <a:solidFill>
                  <a:schemeClr val="bg1"/>
                </a:solidFill>
              </a:rPr>
              <a:t>오 답</a:t>
            </a:r>
            <a:r>
              <a:rPr lang="en-US" altLang="ko-KR" dirty="0">
                <a:solidFill>
                  <a:schemeClr val="bg1"/>
                </a:solidFill>
              </a:rPr>
              <a:t>!");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	life--;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	</a:t>
            </a:r>
            <a:r>
              <a:rPr lang="en-US" altLang="ko-KR" dirty="0" err="1">
                <a:solidFill>
                  <a:schemeClr val="bg1"/>
                </a:solidFill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</a:rPr>
              <a:t>("♥</a:t>
            </a:r>
            <a:r>
              <a:rPr lang="en-US" altLang="ko-KR" dirty="0" err="1">
                <a:solidFill>
                  <a:schemeClr val="bg1"/>
                </a:solidFill>
              </a:rPr>
              <a:t>x"+life</a:t>
            </a:r>
            <a:r>
              <a:rPr lang="en-US" altLang="ko-KR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	}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44489" y="6604268"/>
            <a:ext cx="26719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정답을 맞추지 못한 경우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오 답</a:t>
            </a:r>
            <a:r>
              <a:rPr lang="en-US" altLang="ko-KR" dirty="0" smtClean="0">
                <a:solidFill>
                  <a:schemeClr val="bg1"/>
                </a:solidFill>
              </a:rPr>
              <a:t>“ </a:t>
            </a:r>
            <a:r>
              <a:rPr lang="ko-KR" altLang="en-US" dirty="0" smtClean="0">
                <a:solidFill>
                  <a:schemeClr val="bg1"/>
                </a:solidFill>
              </a:rPr>
              <a:t>이라는 문구를 출력 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그 후 라이프 변수에 저장 해둔 라이프를 마이너스 시키고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출력되는 ♥</a:t>
            </a:r>
            <a:r>
              <a:rPr lang="ko-KR" altLang="en-US" dirty="0" err="1" smtClean="0">
                <a:solidFill>
                  <a:schemeClr val="bg1"/>
                </a:solidFill>
              </a:rPr>
              <a:t>를</a:t>
            </a:r>
            <a:r>
              <a:rPr lang="ko-KR" altLang="en-US" dirty="0" smtClean="0">
                <a:solidFill>
                  <a:schemeClr val="bg1"/>
                </a:solidFill>
              </a:rPr>
              <a:t> 감소 시킨다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4" name="TextBox 20"/>
          <p:cNvSpPr txBox="1"/>
          <p:nvPr/>
        </p:nvSpPr>
        <p:spPr>
          <a:xfrm>
            <a:off x="202926" y="2333794"/>
            <a:ext cx="627399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00" spc="1306" dirty="0" smtClean="0">
                <a:solidFill>
                  <a:srgbClr val="FFFFFF"/>
                </a:solidFill>
                <a:latin typeface="Montserrat"/>
              </a:rPr>
              <a:t>④ </a:t>
            </a: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부가적 기능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8"/>
          <p:cNvGrpSpPr>
            <a:grpSpLocks noChangeAspect="1"/>
          </p:cNvGrpSpPr>
          <p:nvPr/>
        </p:nvGrpSpPr>
        <p:grpSpPr>
          <a:xfrm>
            <a:off x="6403477" y="8992753"/>
            <a:ext cx="778516" cy="790680"/>
            <a:chOff x="0" y="0"/>
            <a:chExt cx="778510" cy="790677"/>
          </a:xfrm>
        </p:grpSpPr>
        <p:sp>
          <p:nvSpPr>
            <p:cNvPr id="36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6"/>
          <p:cNvSpPr txBox="1"/>
          <p:nvPr/>
        </p:nvSpPr>
        <p:spPr>
          <a:xfrm>
            <a:off x="6320508" y="8846756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12</a:t>
            </a:r>
            <a:endParaRPr lang="ko-KR" altLang="en-US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6712317" y="9375267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413463" y="8979914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-5919" y="17866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2" name="Freeform 2"/>
          <p:cNvSpPr/>
          <p:nvPr/>
        </p:nvSpPr>
        <p:spPr>
          <a:xfrm>
            <a:off x="111079" y="569833"/>
            <a:ext cx="7661275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</p:sp>
      <p:sp>
        <p:nvSpPr>
          <p:cNvPr id="25" name="TextBox 20"/>
          <p:cNvSpPr txBox="1"/>
          <p:nvPr/>
        </p:nvSpPr>
        <p:spPr>
          <a:xfrm>
            <a:off x="494132" y="938279"/>
            <a:ext cx="3700081" cy="6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요구 사항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072" y="3786489"/>
            <a:ext cx="64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빙고 판 제작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7845" y="4074771"/>
            <a:ext cx="74037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char[][] board =new char[7][7];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for(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=0;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&lt;=6;i++) {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for(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j=0;j&lt;=6;j++) {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if(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==0&amp;&amp;j==0)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][j]='┌';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==6&amp;&amp;j==6)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][j]='┘';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==6&amp;&amp;j==0)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][j]='└';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==0&amp;&amp;j==6)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][j]='┐';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==6&amp;&amp;j==4)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 smtClean="0">
                <a:solidFill>
                  <a:schemeClr val="bg1"/>
                </a:solidFill>
              </a:rPr>
              <a:t>][j]='┴';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==6&amp;&amp;j==2)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][j]='┴';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==4&amp;&amp;j==6)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][j]='┤';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==2&amp;&amp;j==6)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 smtClean="0">
                <a:solidFill>
                  <a:schemeClr val="bg1"/>
                </a:solidFill>
              </a:rPr>
              <a:t>][j]='┤';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==2&amp;&amp;j==0)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][j]='├';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==4&amp;&amp;j==0)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][j]='├';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==0&amp;&amp;j==4)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][j]='┬';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==0&amp;&amp;j==2)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][j]='┬';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==2&amp;&amp;j==2)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][j]='┼';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==4&amp;&amp;j==2)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][j]='┼';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==2&amp;&amp;j==4)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][j]='┼';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==4&amp;&amp;j==4)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][j]='┼';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if(i%2!=0&amp;&amp;j==0)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][j]='│</a:t>
            </a:r>
            <a:r>
              <a:rPr lang="en-US" altLang="ko-KR" dirty="0" smtClean="0">
                <a:solidFill>
                  <a:schemeClr val="bg1"/>
                </a:solidFill>
              </a:rPr>
              <a:t>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}else if(i%2!=0&amp;&amp;j==2) 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][j]='│';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if(i%2!=0&amp;&amp;j==4)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][j]='│';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if(i%2!=0&amp;&amp;j==6)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][j]='│';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if(i%2==0&amp;&amp;j==1)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][j]='─';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if(i%2==0&amp;&amp;j==3) </a:t>
            </a:r>
            <a:r>
              <a:rPr lang="en-US" altLang="ko-KR" dirty="0" smtClean="0">
                <a:solidFill>
                  <a:schemeClr val="bg1"/>
                </a:solidFill>
              </a:rPr>
              <a:t>{board[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][j]='─</a:t>
            </a:r>
            <a:r>
              <a:rPr lang="en-US" altLang="ko-KR" dirty="0" smtClean="0">
                <a:solidFill>
                  <a:schemeClr val="bg1"/>
                </a:solidFill>
              </a:rPr>
              <a:t>';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196874" y="1914360"/>
            <a:ext cx="416937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그 외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추가 기능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9746" y="8022726"/>
            <a:ext cx="2671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빙고판의</a:t>
            </a:r>
            <a:r>
              <a:rPr lang="ko-KR" altLang="en-US" dirty="0" smtClean="0">
                <a:solidFill>
                  <a:schemeClr val="bg1"/>
                </a:solidFill>
              </a:rPr>
              <a:t> 틀을 제작한다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그 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빙고판</a:t>
            </a:r>
            <a:r>
              <a:rPr lang="ko-KR" altLang="en-US" dirty="0" smtClean="0">
                <a:solidFill>
                  <a:schemeClr val="bg1"/>
                </a:solidFill>
              </a:rPr>
              <a:t> 안에 숫자를 대입하여 </a:t>
            </a:r>
            <a:r>
              <a:rPr lang="ko-KR" altLang="en-US" dirty="0" err="1" smtClean="0">
                <a:solidFill>
                  <a:schemeClr val="bg1"/>
                </a:solidFill>
              </a:rPr>
              <a:t>빙고판</a:t>
            </a:r>
            <a:r>
              <a:rPr lang="ko-KR" altLang="en-US" dirty="0" smtClean="0">
                <a:solidFill>
                  <a:schemeClr val="bg1"/>
                </a:solidFill>
              </a:rPr>
              <a:t> 각 각의 개인 번호를 가지게 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13776" y="4062632"/>
            <a:ext cx="26719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}else if(i%2==0&amp;&amp;j==5) {board[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][j]='─</a:t>
            </a:r>
            <a:r>
              <a:rPr lang="en-US" altLang="ko-KR" dirty="0" smtClean="0">
                <a:solidFill>
                  <a:schemeClr val="bg1"/>
                </a:solidFill>
              </a:rPr>
              <a:t>';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	}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}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char </a:t>
            </a:r>
            <a:r>
              <a:rPr lang="en-US" altLang="ko-KR" dirty="0" err="1">
                <a:solidFill>
                  <a:schemeClr val="bg1"/>
                </a:solidFill>
              </a:rPr>
              <a:t>num</a:t>
            </a:r>
            <a:r>
              <a:rPr lang="en-US" altLang="ko-KR" dirty="0">
                <a:solidFill>
                  <a:schemeClr val="bg1"/>
                </a:solidFill>
              </a:rPr>
              <a:t>=49;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for(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=1;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&lt;6;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+=2) {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for(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j=1; j&lt;6; j+=2) </a:t>
            </a:r>
            <a:r>
              <a:rPr lang="en-US" altLang="ko-KR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board[</a:t>
            </a:r>
            <a:r>
              <a:rPr lang="en-US" altLang="ko-KR" dirty="0" err="1" smtClean="0">
                <a:solidFill>
                  <a:schemeClr val="bg1"/>
                </a:solidFill>
              </a:rPr>
              <a:t>i</a:t>
            </a:r>
            <a:r>
              <a:rPr lang="en-US" altLang="ko-KR" dirty="0" smtClean="0">
                <a:solidFill>
                  <a:schemeClr val="bg1"/>
                </a:solidFill>
              </a:rPr>
              <a:t>][j]=</a:t>
            </a:r>
            <a:r>
              <a:rPr lang="en-US" altLang="ko-KR" dirty="0" err="1" smtClean="0">
                <a:solidFill>
                  <a:schemeClr val="bg1"/>
                </a:solidFill>
              </a:rPr>
              <a:t>num</a:t>
            </a:r>
            <a:r>
              <a:rPr lang="en-US" altLang="ko-KR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num</a:t>
            </a:r>
            <a:r>
              <a:rPr lang="en-US" altLang="ko-KR" dirty="0">
                <a:solidFill>
                  <a:schemeClr val="bg1"/>
                </a:solidFill>
              </a:rPr>
              <a:t>++;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2" name="Group 8"/>
          <p:cNvGrpSpPr>
            <a:grpSpLocks noChangeAspect="1"/>
          </p:cNvGrpSpPr>
          <p:nvPr/>
        </p:nvGrpSpPr>
        <p:grpSpPr>
          <a:xfrm>
            <a:off x="6510175" y="9874366"/>
            <a:ext cx="778516" cy="790680"/>
            <a:chOff x="0" y="0"/>
            <a:chExt cx="778510" cy="790677"/>
          </a:xfrm>
        </p:grpSpPr>
        <p:sp>
          <p:nvSpPr>
            <p:cNvPr id="33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409545" y="9725005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13</a:t>
            </a:r>
            <a:endParaRPr lang="ko-KR" altLang="en-US" sz="3600" dirty="0"/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6455197" y="9893578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13613" y="10261299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0342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[7][7];</a:t>
            </a:r>
          </a:p>
          <a:p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&lt;=6;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&lt;=6;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==0)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'┌'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==6&amp;&amp;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==6)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'┘'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==6&amp;&amp;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==0)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'└'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==6)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'┐'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==6&amp;&amp;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==4)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'┴'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==6&amp;&amp;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==2)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'┴'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==4&amp;&amp;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==6)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'┤'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==2&amp;&amp;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==6)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'┤'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==2&amp;&amp;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==0)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'├'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==4&amp;&amp;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==0)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'├'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==4)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'┬'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810909" y="3912720"/>
            <a:ext cx="685316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==2)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'┬'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==2&amp;&amp;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==2)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'┼'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==4&amp;&amp;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==2)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'┼'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==2&amp;&amp;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==4)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'┼'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==4&amp;&amp;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==4)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'┼'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%2!=0&amp;&amp;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==0)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'│'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%2!=0&amp;&amp;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==2)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'│'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%2!=0&amp;&amp;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==4)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'│'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%2!=0&amp;&amp;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==6)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'│'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%2==0&amp;&amp;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==1)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'─'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%2==0&amp;&amp;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==3)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'─'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%2==0&amp;&amp;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==5) {</a:t>
            </a:r>
          </a:p>
          <a:p>
            <a:pPr lvl="1"/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'─'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빙고판</a:t>
            </a:r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 코드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151653" y="3286273"/>
            <a:ext cx="74048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2400" dirty="0" err="1"/>
              <a:t>자료형</a:t>
            </a:r>
            <a:r>
              <a:rPr lang="ko-KR" altLang="en-US" sz="2400" dirty="0"/>
              <a:t> </a:t>
            </a:r>
            <a:r>
              <a:rPr lang="en-US" altLang="ko-KR" sz="2400" dirty="0"/>
              <a:t>char</a:t>
            </a:r>
            <a:r>
              <a:rPr lang="ko-KR" altLang="en-US" sz="2400" dirty="0"/>
              <a:t>인 변수 </a:t>
            </a:r>
            <a:r>
              <a:rPr lang="en-US" altLang="ko-KR" sz="2400" dirty="0"/>
              <a:t>board </a:t>
            </a:r>
            <a:r>
              <a:rPr lang="ko-KR" altLang="en-US" sz="2400" dirty="0"/>
              <a:t>선언</a:t>
            </a:r>
            <a:r>
              <a:rPr lang="en-US" altLang="ko-KR" sz="2400" dirty="0"/>
              <a:t>,</a:t>
            </a:r>
            <a:r>
              <a:rPr lang="ko-KR" altLang="en-US" sz="2400" dirty="0"/>
              <a:t> 길이는 </a:t>
            </a:r>
            <a:r>
              <a:rPr lang="en-US" altLang="ko-KR" sz="2400" dirty="0"/>
              <a:t>7, board[0]</a:t>
            </a:r>
            <a:r>
              <a:rPr lang="ko-KR" altLang="en-US" sz="2400" dirty="0"/>
              <a:t>의 길이는 </a:t>
            </a:r>
            <a:r>
              <a:rPr lang="en-US" altLang="ko-KR" sz="2400" dirty="0"/>
              <a:t>7</a:t>
            </a:r>
            <a:r>
              <a:rPr lang="ko-KR" altLang="en-US" sz="2400" dirty="0"/>
              <a:t>으로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배열을 선언하였다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AutoNum type="arabicParenBoth"/>
            </a:pPr>
            <a:endParaRPr lang="en-US" altLang="ko-KR" sz="2400" dirty="0"/>
          </a:p>
          <a:p>
            <a:pPr marL="342900" indent="-342900">
              <a:buAutoNum type="arabicParenBoth"/>
            </a:pPr>
            <a:r>
              <a:rPr lang="ko-KR" altLang="en-US" sz="2400" dirty="0"/>
              <a:t> </a:t>
            </a:r>
            <a:r>
              <a:rPr lang="ko-KR" altLang="en-US" sz="2400" dirty="0" err="1"/>
              <a:t>반복문을</a:t>
            </a:r>
            <a:r>
              <a:rPr lang="ko-KR" altLang="en-US" sz="2400" dirty="0"/>
              <a:t> 통하여 </a:t>
            </a:r>
            <a:r>
              <a:rPr lang="ko-KR" altLang="en-US" sz="2400" dirty="0" err="1"/>
              <a:t>격자무늬인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빙고판의</a:t>
            </a:r>
            <a:r>
              <a:rPr lang="ko-KR" altLang="en-US" sz="2400" dirty="0"/>
              <a:t> 구조를 만들었다</a:t>
            </a:r>
            <a:r>
              <a:rPr lang="en-US" altLang="ko-KR" sz="2400" dirty="0"/>
              <a:t>.</a:t>
            </a:r>
          </a:p>
          <a:p>
            <a:pPr lvl="1"/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204384" y="5449859"/>
            <a:ext cx="6853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=49;</a:t>
            </a:r>
          </a:p>
          <a:p>
            <a:r>
              <a:rPr lang="nn-NO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altLang="ko-KR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&lt;6; </a:t>
            </a:r>
            <a:r>
              <a:rPr lang="nn-NO" altLang="ko-KR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pPr lvl="1"/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en-US" altLang="ko-KR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&lt;6; </a:t>
            </a:r>
            <a:r>
              <a:rPr lang="en-US" altLang="ko-KR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pPr lvl="1"/>
            <a:r>
              <a:rPr lang="en-US" altLang="ko-KR" sz="200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2000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200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1"/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2000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85380" y="2200027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531780" y="1982052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987" y="1334371"/>
            <a:ext cx="5377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빙고판</a:t>
            </a:r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 코드</a:t>
            </a:r>
            <a:r>
              <a:rPr lang="en-US" altLang="ko-KR" sz="3200" dirty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 </a:t>
            </a:r>
            <a:r>
              <a:rPr lang="en-US" altLang="ko-KR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– </a:t>
            </a:r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자료 설명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9"/>
          <a:srcRect r="78022"/>
          <a:stretch/>
        </p:blipFill>
        <p:spPr>
          <a:xfrm>
            <a:off x="4994444" y="4932048"/>
            <a:ext cx="1467556" cy="31057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2197" y="8078467"/>
            <a:ext cx="74048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(1) </a:t>
            </a:r>
            <a:r>
              <a:rPr lang="ko-KR" altLang="en-US" sz="2400" dirty="0" err="1"/>
              <a:t>빙고판의</a:t>
            </a:r>
            <a:r>
              <a:rPr lang="ko-KR" altLang="en-US" sz="2400" dirty="0"/>
              <a:t> 구조를 채우고 난 뒤 </a:t>
            </a:r>
            <a:r>
              <a:rPr lang="en-US" altLang="ko-KR" sz="2400" dirty="0"/>
              <a:t>null</a:t>
            </a:r>
            <a:r>
              <a:rPr lang="ko-KR" altLang="en-US" sz="2400" dirty="0"/>
              <a:t>값은 </a:t>
            </a:r>
            <a:r>
              <a:rPr lang="en-US" altLang="ko-KR" sz="2400" dirty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9</a:t>
            </a:r>
            <a:r>
              <a:rPr lang="ko-KR" altLang="en-US" sz="2400" dirty="0"/>
              <a:t>까지의 빙고 숫자를 채운다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(2) </a:t>
            </a:r>
            <a:r>
              <a:rPr lang="ko-KR" altLang="en-US" sz="2400" dirty="0" err="1"/>
              <a:t>자료형을</a:t>
            </a:r>
            <a:r>
              <a:rPr lang="ko-KR" altLang="en-US" sz="2400" dirty="0"/>
              <a:t> </a:t>
            </a:r>
            <a:r>
              <a:rPr lang="en-US" altLang="ko-KR" sz="2400" dirty="0"/>
              <a:t>char</a:t>
            </a:r>
            <a:r>
              <a:rPr lang="ko-KR" altLang="en-US" sz="2400" dirty="0"/>
              <a:t>로 선언하여 </a:t>
            </a:r>
            <a:r>
              <a:rPr lang="ko-KR" altLang="en-US" sz="2400" dirty="0" err="1"/>
              <a:t>자료형</a:t>
            </a:r>
            <a:r>
              <a:rPr lang="ko-KR" altLang="en-US" sz="2400" dirty="0"/>
              <a:t> </a:t>
            </a:r>
            <a:r>
              <a:rPr lang="en-US" altLang="ko-KR" sz="2400" dirty="0" err="1"/>
              <a:t>int</a:t>
            </a:r>
            <a:r>
              <a:rPr lang="ko-KR" altLang="en-US" sz="2400" dirty="0"/>
              <a:t>는 넣을 수 없으므로 아스키 코드를 활용하여 문자 </a:t>
            </a:r>
            <a:r>
              <a:rPr lang="en-US" altLang="ko-KR" sz="2400" dirty="0"/>
              <a:t>  1</a:t>
            </a:r>
            <a:r>
              <a:rPr lang="ko-KR" altLang="en-US" sz="2400" dirty="0"/>
              <a:t>에 해당하는 </a:t>
            </a:r>
            <a:r>
              <a:rPr lang="en-US" altLang="ko-KR" sz="2400" dirty="0"/>
              <a:t>10</a:t>
            </a:r>
            <a:r>
              <a:rPr lang="ko-KR" altLang="en-US" sz="2400" dirty="0"/>
              <a:t>진수 숫자를 대입하여 아스키코드로 변환 하였다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(3) </a:t>
            </a:r>
            <a:r>
              <a:rPr lang="ko-KR" altLang="en-US" sz="2400" dirty="0" err="1"/>
              <a:t>반복문을</a:t>
            </a:r>
            <a:r>
              <a:rPr lang="ko-KR" altLang="en-US" sz="2400" dirty="0"/>
              <a:t> 통해 문자 </a:t>
            </a:r>
            <a:r>
              <a:rPr lang="en-US" altLang="ko-KR" sz="2400" dirty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9</a:t>
            </a:r>
            <a:r>
              <a:rPr lang="ko-KR" altLang="en-US" sz="2400" dirty="0"/>
              <a:t>까지의 값을 대입하였다</a:t>
            </a:r>
            <a:r>
              <a:rPr lang="en-US" altLang="ko-KR" sz="2400" dirty="0"/>
              <a:t>.</a:t>
            </a:r>
          </a:p>
          <a:p>
            <a:pPr lvl="1"/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283224" y="4673674"/>
            <a:ext cx="685316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String []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String[15];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String []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String[15];</a:t>
            </a:r>
            <a:endParaRPr lang="ko-KR" altLang="en-US" sz="16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endParaRPr lang="ko-KR" altLang="en-US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[0]=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"10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원짜리 동전 앞 면에 새겨진 탑의 이름은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캐나다의 수도는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[2]=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자바는 □□지향 프로그래밍이다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[3]=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전구를 발명한 사람은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[4]=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고래 싸움에 □□ 등 터진다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[5]=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산소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이산화탄소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질소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수소 중 가장 가벼운 기체는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[6]=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한국에서 대구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대전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광주 중 인구가 제일 많은 도시는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[7]=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조선 초대 군주의 이름은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[8]=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"22+2+2+2=?"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[9]=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대한제국의 마지막 황제는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[10]=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"※</a:t>
            </a:r>
            <a:r>
              <a:rPr lang="ko-KR" altLang="en-US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폭탄문제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※ 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오라클의 창업자 이름은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[11]=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삼성의 창업자 이름은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[12]=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스페인의 수도는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[13]=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태양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지구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-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달 위치로 </a:t>
            </a:r>
            <a:r>
              <a:rPr lang="ko-KR" altLang="en-US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배열될때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 일어나는 현상은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?"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[14]=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"※</a:t>
            </a:r>
            <a:r>
              <a:rPr lang="ko-KR" altLang="en-US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폭탄문제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※ </a:t>
            </a:r>
            <a:r>
              <a:rPr lang="ko-KR" altLang="en-US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한국오라클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 사무소 본사는 서울 □□구에 있다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600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3924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퀴즈</a:t>
            </a:r>
            <a:r>
              <a:rPr lang="en-US" altLang="ko-KR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 &amp; </a:t>
            </a:r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정답 배열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251077" y="616100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0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283224" y="4673674"/>
            <a:ext cx="68531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[0]=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다보탑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오타와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[2]=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객체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[3]=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에디슨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[4]=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새우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[5]=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수소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[6]=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대구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[7]=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이성계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[8]=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"28"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[9]=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순종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[10]=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래리 </a:t>
            </a:r>
            <a:r>
              <a:rPr lang="ko-KR" altLang="en-US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엘리슨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[11]=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이병철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[12]=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마드리드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[13]=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월식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[14]=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2A00FF"/>
                </a:solidFill>
                <a:latin typeface="Consolas" panose="020B0609020204030204" pitchFamily="49" charset="0"/>
              </a:rPr>
              <a:t>강남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600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3924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퀴즈</a:t>
            </a:r>
            <a:r>
              <a:rPr lang="en-US" altLang="ko-KR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 &amp; </a:t>
            </a:r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정답 배열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Random 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String[]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printquiz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String[9];</a:t>
            </a:r>
            <a:endParaRPr lang="ko-KR" altLang="en-US" b="1" u="sng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String[]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printanswer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String[9];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printquiz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en-US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randomquiz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quiz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printquiz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randomquiz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printanswer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answer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printquiz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printquiz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]) {</a:t>
            </a:r>
          </a:p>
          <a:p>
            <a:pPr lvl="1"/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	break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71436" y="8290551"/>
            <a:ext cx="6853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랜덤 클래스를 선언한다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en-US" altLang="ko-KR" dirty="0"/>
              <a:t>string</a:t>
            </a:r>
            <a:r>
              <a:rPr lang="ko-KR" altLang="en-US" dirty="0"/>
              <a:t>이고 길이는 </a:t>
            </a:r>
            <a:r>
              <a:rPr lang="en-US" altLang="ko-KR" dirty="0"/>
              <a:t>9</a:t>
            </a:r>
            <a:r>
              <a:rPr lang="ko-KR" altLang="en-US" dirty="0"/>
              <a:t>인 배열 </a:t>
            </a:r>
            <a:r>
              <a:rPr lang="en-US" altLang="ko-KR" dirty="0" err="1"/>
              <a:t>printquiz</a:t>
            </a:r>
            <a:r>
              <a:rPr lang="ko-KR" altLang="en-US" dirty="0"/>
              <a:t>와 </a:t>
            </a:r>
            <a:r>
              <a:rPr lang="en-US" altLang="ko-KR" dirty="0" err="1"/>
              <a:t>printanswer</a:t>
            </a:r>
            <a:r>
              <a:rPr lang="ko-KR" altLang="en-US" dirty="0"/>
              <a:t>을 선언하였다</a:t>
            </a:r>
            <a:r>
              <a:rPr lang="en-US" altLang="ko-KR" dirty="0"/>
              <a:t>. </a:t>
            </a:r>
            <a:r>
              <a:rPr lang="ko-KR" altLang="en-US" dirty="0"/>
              <a:t>실제 빙고에 사용될 배열이다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 err="1"/>
              <a:t>반복문을</a:t>
            </a:r>
            <a:r>
              <a:rPr lang="ko-KR" altLang="en-US" dirty="0"/>
              <a:t> 통하여 랜덤으로 범위는 </a:t>
            </a:r>
            <a:r>
              <a:rPr lang="en-US" altLang="ko-KR" dirty="0"/>
              <a:t>0~14, quiz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인덱스 번호를 랜덤으로 뽑는다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그 값을 </a:t>
            </a:r>
            <a:r>
              <a:rPr lang="en-US" altLang="ko-KR" dirty="0" err="1"/>
              <a:t>printquiz</a:t>
            </a:r>
            <a:r>
              <a:rPr lang="ko-KR" altLang="en-US" dirty="0"/>
              <a:t>와 </a:t>
            </a:r>
            <a:r>
              <a:rPr lang="en-US" altLang="ko-KR" dirty="0" err="1"/>
              <a:t>printanswer</a:t>
            </a:r>
            <a:r>
              <a:rPr lang="ko-KR" altLang="en-US" dirty="0"/>
              <a:t>에 대입한다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중복이 있으면 이전 값과 비교하여 </a:t>
            </a:r>
            <a:r>
              <a:rPr lang="en-US" altLang="ko-KR" dirty="0" err="1"/>
              <a:t>i</a:t>
            </a:r>
            <a:r>
              <a:rPr lang="en-US" altLang="ko-KR" dirty="0"/>
              <a:t>--; </a:t>
            </a:r>
            <a:r>
              <a:rPr lang="ko-KR" altLang="en-US" dirty="0"/>
              <a:t>시켜</a:t>
            </a:r>
            <a:r>
              <a:rPr lang="en-US" altLang="ko-KR" dirty="0"/>
              <a:t> </a:t>
            </a:r>
            <a:r>
              <a:rPr lang="ko-KR" altLang="en-US" dirty="0"/>
              <a:t>한번 더 뽑는다</a:t>
            </a:r>
            <a:r>
              <a:rPr lang="en-US" altLang="ko-KR" dirty="0"/>
              <a:t>.</a:t>
            </a:r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2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life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=3;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altLang="ko-KR" sz="1400" u="sng" dirty="0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US" altLang="ko-KR" sz="14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ko-KR" sz="1400" b="1" i="1" u="sng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 b="1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빙고게임에</a:t>
            </a:r>
            <a:r>
              <a:rPr lang="ko-KR" alt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오신 것을 환영합니다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"-----------------------------"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번호를 선택하고 문제의 정답을 맞추면 해당 번호를 지웁니다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빙고 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줄을 맞추면 게임이 종료됩니다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기회는 ♥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x"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life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"-----------------------------"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sz="1400" dirty="0">
              <a:latin typeface="Consolas" panose="020B0609020204030204" pitchFamily="49" charset="0"/>
            </a:endParaRPr>
          </a:p>
          <a:p>
            <a:r>
              <a:rPr lang="nn-NO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altLang="ko-KR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51449" y="7582395"/>
            <a:ext cx="6853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/>
              <a:t>Life</a:t>
            </a:r>
            <a:r>
              <a:rPr lang="ko-KR" altLang="en-US" dirty="0"/>
              <a:t>변수 선언</a:t>
            </a:r>
            <a:r>
              <a:rPr lang="en-US" altLang="ko-KR" dirty="0"/>
              <a:t>, </a:t>
            </a:r>
            <a:r>
              <a:rPr lang="ko-KR" altLang="en-US" dirty="0"/>
              <a:t>초기값을 </a:t>
            </a:r>
            <a:r>
              <a:rPr lang="en-US" altLang="ko-KR" dirty="0"/>
              <a:t>3</a:t>
            </a:r>
            <a:r>
              <a:rPr lang="ko-KR" altLang="en-US" dirty="0"/>
              <a:t>으로 설정하여 오답의 기회는 </a:t>
            </a:r>
            <a:r>
              <a:rPr lang="en-US" altLang="ko-KR" dirty="0"/>
              <a:t>3</a:t>
            </a:r>
            <a:r>
              <a:rPr lang="ko-KR" altLang="en-US" dirty="0" err="1"/>
              <a:t>번임을</a:t>
            </a:r>
            <a:r>
              <a:rPr lang="ko-KR" altLang="en-US" dirty="0"/>
              <a:t> 나타낸다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Scanner </a:t>
            </a:r>
            <a:r>
              <a:rPr lang="ko-KR" altLang="en-US" dirty="0"/>
              <a:t>클래스 선언하여 키보드로 </a:t>
            </a:r>
            <a:r>
              <a:rPr lang="ko-KR" altLang="en-US" dirty="0" err="1"/>
              <a:t>입력받는다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시작하기 전에 </a:t>
            </a:r>
            <a:r>
              <a:rPr lang="ko-KR" altLang="en-US" dirty="0" err="1"/>
              <a:t>빙고판을</a:t>
            </a:r>
            <a:r>
              <a:rPr lang="ko-KR" altLang="en-US" dirty="0"/>
              <a:t> 사용자에게 출력한다</a:t>
            </a:r>
            <a:r>
              <a:rPr lang="en-US" altLang="ko-KR" dirty="0"/>
              <a:t>.</a:t>
            </a:r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1355" y="2469156"/>
            <a:ext cx="526933" cy="7458866"/>
          </a:xfrm>
          <a:custGeom>
            <a:avLst/>
            <a:gdLst/>
            <a:ahLst/>
            <a:cxnLst/>
            <a:rect l="l" t="t" r="r" b="b"/>
            <a:pathLst>
              <a:path w="526933" h="7458866">
                <a:moveTo>
                  <a:pt x="0" y="0"/>
                </a:moveTo>
                <a:lnTo>
                  <a:pt x="526932" y="0"/>
                </a:lnTo>
                <a:lnTo>
                  <a:pt x="526932" y="7458866"/>
                </a:lnTo>
                <a:lnTo>
                  <a:pt x="0" y="7458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0"/>
            <a:ext cx="7562850" cy="199596"/>
            <a:chOff x="0" y="0"/>
            <a:chExt cx="7562850" cy="1996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62850" cy="199644"/>
            </a:xfrm>
            <a:custGeom>
              <a:avLst/>
              <a:gdLst/>
              <a:ahLst/>
              <a:cxnLst/>
              <a:rect l="l" t="t" r="r" b="b"/>
              <a:pathLst>
                <a:path w="7562850" h="199644">
                  <a:moveTo>
                    <a:pt x="0" y="0"/>
                  </a:moveTo>
                  <a:lnTo>
                    <a:pt x="0" y="199644"/>
                  </a:lnTo>
                  <a:lnTo>
                    <a:pt x="7562850" y="199644"/>
                  </a:lnTo>
                  <a:lnTo>
                    <a:pt x="7562850" y="0"/>
                  </a:lnTo>
                  <a:close/>
                </a:path>
              </a:pathLst>
            </a:custGeom>
            <a:solidFill>
              <a:srgbClr val="EE6664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0524973"/>
            <a:ext cx="7562850" cy="171602"/>
            <a:chOff x="0" y="0"/>
            <a:chExt cx="7562850" cy="1716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62850" cy="171577"/>
            </a:xfrm>
            <a:custGeom>
              <a:avLst/>
              <a:gdLst/>
              <a:ahLst/>
              <a:cxnLst/>
              <a:rect l="l" t="t" r="r" b="b"/>
              <a:pathLst>
                <a:path w="7562850" h="171577">
                  <a:moveTo>
                    <a:pt x="0" y="0"/>
                  </a:moveTo>
                  <a:lnTo>
                    <a:pt x="0" y="171577"/>
                  </a:lnTo>
                  <a:lnTo>
                    <a:pt x="7562850" y="171577"/>
                  </a:lnTo>
                  <a:lnTo>
                    <a:pt x="7562850" y="0"/>
                  </a:lnTo>
                  <a:close/>
                </a:path>
              </a:pathLst>
            </a:custGeom>
            <a:solidFill>
              <a:srgbClr val="EE6664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57836" y="2514705"/>
            <a:ext cx="5581612" cy="1092289"/>
            <a:chOff x="0" y="0"/>
            <a:chExt cx="5581612" cy="10922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81650" cy="1092327"/>
            </a:xfrm>
            <a:custGeom>
              <a:avLst/>
              <a:gdLst/>
              <a:ahLst/>
              <a:cxnLst/>
              <a:rect l="l" t="t" r="r" b="b"/>
              <a:pathLst>
                <a:path w="5581650" h="1092327">
                  <a:moveTo>
                    <a:pt x="101219" y="0"/>
                  </a:moveTo>
                  <a:lnTo>
                    <a:pt x="101219" y="524764"/>
                  </a:lnTo>
                  <a:lnTo>
                    <a:pt x="0" y="566293"/>
                  </a:lnTo>
                  <a:lnTo>
                    <a:pt x="101219" y="607949"/>
                  </a:lnTo>
                  <a:lnTo>
                    <a:pt x="101219" y="1092327"/>
                  </a:lnTo>
                  <a:lnTo>
                    <a:pt x="5581650" y="1092327"/>
                  </a:lnTo>
                  <a:lnTo>
                    <a:pt x="55816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57836" y="4091092"/>
            <a:ext cx="5581612" cy="1092289"/>
            <a:chOff x="0" y="0"/>
            <a:chExt cx="5581612" cy="1092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81650" cy="1092327"/>
            </a:xfrm>
            <a:custGeom>
              <a:avLst/>
              <a:gdLst/>
              <a:ahLst/>
              <a:cxnLst/>
              <a:rect l="l" t="t" r="r" b="b"/>
              <a:pathLst>
                <a:path w="5581650" h="1092327">
                  <a:moveTo>
                    <a:pt x="101219" y="0"/>
                  </a:moveTo>
                  <a:lnTo>
                    <a:pt x="101219" y="524764"/>
                  </a:lnTo>
                  <a:lnTo>
                    <a:pt x="0" y="566293"/>
                  </a:lnTo>
                  <a:lnTo>
                    <a:pt x="101219" y="607949"/>
                  </a:lnTo>
                  <a:lnTo>
                    <a:pt x="101219" y="1092327"/>
                  </a:lnTo>
                  <a:lnTo>
                    <a:pt x="5581650" y="1092327"/>
                  </a:lnTo>
                  <a:lnTo>
                    <a:pt x="55816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57836" y="5672242"/>
            <a:ext cx="5581612" cy="1092289"/>
            <a:chOff x="0" y="0"/>
            <a:chExt cx="5581612" cy="10922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81650" cy="1092327"/>
            </a:xfrm>
            <a:custGeom>
              <a:avLst/>
              <a:gdLst/>
              <a:ahLst/>
              <a:cxnLst/>
              <a:rect l="l" t="t" r="r" b="b"/>
              <a:pathLst>
                <a:path w="5581650" h="1092327">
                  <a:moveTo>
                    <a:pt x="101219" y="0"/>
                  </a:moveTo>
                  <a:lnTo>
                    <a:pt x="101219" y="524764"/>
                  </a:lnTo>
                  <a:lnTo>
                    <a:pt x="0" y="566293"/>
                  </a:lnTo>
                  <a:lnTo>
                    <a:pt x="101219" y="607949"/>
                  </a:lnTo>
                  <a:lnTo>
                    <a:pt x="101219" y="1092327"/>
                  </a:lnTo>
                  <a:lnTo>
                    <a:pt x="5581650" y="1092327"/>
                  </a:lnTo>
                  <a:lnTo>
                    <a:pt x="55816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57836" y="7253392"/>
            <a:ext cx="5581612" cy="1092289"/>
            <a:chOff x="0" y="0"/>
            <a:chExt cx="5581612" cy="10922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81650" cy="1092327"/>
            </a:xfrm>
            <a:custGeom>
              <a:avLst/>
              <a:gdLst/>
              <a:ahLst/>
              <a:cxnLst/>
              <a:rect l="l" t="t" r="r" b="b"/>
              <a:pathLst>
                <a:path w="5581650" h="1092327">
                  <a:moveTo>
                    <a:pt x="101219" y="0"/>
                  </a:moveTo>
                  <a:lnTo>
                    <a:pt x="101219" y="524764"/>
                  </a:lnTo>
                  <a:lnTo>
                    <a:pt x="0" y="566293"/>
                  </a:lnTo>
                  <a:lnTo>
                    <a:pt x="101219" y="607949"/>
                  </a:lnTo>
                  <a:lnTo>
                    <a:pt x="101219" y="1092327"/>
                  </a:lnTo>
                  <a:lnTo>
                    <a:pt x="5581650" y="1092327"/>
                  </a:lnTo>
                  <a:lnTo>
                    <a:pt x="55816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57836" y="8820255"/>
            <a:ext cx="5581612" cy="1092289"/>
            <a:chOff x="0" y="0"/>
            <a:chExt cx="5581612" cy="10922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81650" cy="1092327"/>
            </a:xfrm>
            <a:custGeom>
              <a:avLst/>
              <a:gdLst/>
              <a:ahLst/>
              <a:cxnLst/>
              <a:rect l="l" t="t" r="r" b="b"/>
              <a:pathLst>
                <a:path w="5581650" h="1092327">
                  <a:moveTo>
                    <a:pt x="101219" y="0"/>
                  </a:moveTo>
                  <a:lnTo>
                    <a:pt x="101219" y="524764"/>
                  </a:lnTo>
                  <a:lnTo>
                    <a:pt x="0" y="566293"/>
                  </a:lnTo>
                  <a:lnTo>
                    <a:pt x="101219" y="607949"/>
                  </a:lnTo>
                  <a:lnTo>
                    <a:pt x="101219" y="1092327"/>
                  </a:lnTo>
                  <a:lnTo>
                    <a:pt x="5581650" y="1092327"/>
                  </a:lnTo>
                  <a:lnTo>
                    <a:pt x="55816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14848" y="1175556"/>
            <a:ext cx="2985059" cy="34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5"/>
              </a:lnSpc>
            </a:pPr>
            <a:r>
              <a:rPr lang="en-US" sz="3970">
                <a:solidFill>
                  <a:srgbClr val="EE6664"/>
                </a:solidFill>
                <a:ea typeface="Nanum Gothic"/>
              </a:rPr>
              <a:t>목차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02299" y="698087"/>
            <a:ext cx="1074325" cy="11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1322" spc="130">
                <a:solidFill>
                  <a:srgbClr val="FFFFFF"/>
                </a:solidFill>
                <a:ea typeface="Arimo"/>
              </a:rPr>
              <a:t>날짜</a:t>
            </a:r>
          </a:p>
          <a:p>
            <a:pPr algn="l">
              <a:lnSpc>
                <a:spcPts val="3245"/>
              </a:lnSpc>
            </a:pPr>
            <a:r>
              <a:rPr lang="en-US" sz="1322" spc="130">
                <a:solidFill>
                  <a:srgbClr val="FFFFFF"/>
                </a:solidFill>
                <a:latin typeface="Arimo"/>
              </a:rPr>
              <a:t>PROJECT</a:t>
            </a:r>
          </a:p>
          <a:p>
            <a:pPr algn="l">
              <a:lnSpc>
                <a:spcPts val="3245"/>
              </a:lnSpc>
            </a:pPr>
            <a:endParaRPr lang="en-US" sz="1322" spc="130">
              <a:solidFill>
                <a:srgbClr val="FFFFFF"/>
              </a:solidFill>
              <a:latin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12595" y="2701724"/>
            <a:ext cx="4927539" cy="67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ko-KR" altLang="en-US" sz="4000" dirty="0" smtClean="0">
                <a:solidFill>
                  <a:srgbClr val="EE6664"/>
                </a:solidFill>
                <a:ea typeface="Nanum Gothic Bold"/>
              </a:rPr>
              <a:t>팀 소개</a:t>
            </a:r>
            <a:endParaRPr lang="en-US" sz="4000" dirty="0">
              <a:solidFill>
                <a:srgbClr val="EE6664"/>
              </a:solidFill>
              <a:ea typeface="Nanum Gothic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85349" y="4273744"/>
            <a:ext cx="4926587" cy="62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5"/>
              </a:lnSpc>
            </a:pPr>
            <a:r>
              <a:rPr lang="ko-KR" altLang="en-US" sz="4003" dirty="0" smtClean="0">
                <a:solidFill>
                  <a:srgbClr val="EE6664"/>
                </a:solidFill>
                <a:latin typeface="Nanum Gothic Bold"/>
                <a:ea typeface="Nanum Gothic Bold"/>
              </a:rPr>
              <a:t>목표</a:t>
            </a:r>
            <a:endParaRPr lang="en-US" sz="4003" dirty="0">
              <a:solidFill>
                <a:srgbClr val="EE6664"/>
              </a:solidFill>
              <a:latin typeface="Nanum Gothic Bold"/>
              <a:ea typeface="Nanum Gothic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490858" y="1270050"/>
            <a:ext cx="14478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Nanum Gothic Bold"/>
              </a:rPr>
              <a:t>BINGO GAME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91648" y="850487"/>
            <a:ext cx="1447800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Nanum Gothic Bold"/>
              </a:rPr>
              <a:t>2024.03.15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85349" y="5850131"/>
            <a:ext cx="4926587" cy="68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5"/>
              </a:lnSpc>
            </a:pPr>
            <a:r>
              <a:rPr lang="ko-KR" altLang="en-US" sz="4003" dirty="0" smtClean="0">
                <a:solidFill>
                  <a:srgbClr val="EE6664"/>
                </a:solidFill>
                <a:ea typeface="Nanum Gothic Bold"/>
              </a:rPr>
              <a:t>요구사항 정의</a:t>
            </a:r>
            <a:endParaRPr lang="en-US" sz="4003" dirty="0">
              <a:solidFill>
                <a:srgbClr val="EE6664"/>
              </a:solidFill>
              <a:ea typeface="Nanum Gothic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85349" y="7405092"/>
            <a:ext cx="4926587" cy="62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5"/>
              </a:lnSpc>
            </a:pPr>
            <a:r>
              <a:rPr lang="ko-KR" altLang="en-US" sz="4003" dirty="0" smtClean="0">
                <a:solidFill>
                  <a:srgbClr val="EE6664"/>
                </a:solidFill>
                <a:latin typeface="Nanum Gothic Bold"/>
                <a:ea typeface="Nanum Gothic Bold"/>
              </a:rPr>
              <a:t>코드 분석</a:t>
            </a:r>
            <a:endParaRPr lang="en-US" sz="4003" dirty="0">
              <a:solidFill>
                <a:srgbClr val="EE6664"/>
              </a:solidFill>
              <a:latin typeface="Nanum Gothic Bold"/>
              <a:ea typeface="Nanum Gothic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85349" y="8974331"/>
            <a:ext cx="4926587" cy="64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5"/>
              </a:lnSpc>
            </a:pPr>
            <a:r>
              <a:rPr lang="ko-KR" altLang="en-US" sz="4003" dirty="0" smtClean="0">
                <a:solidFill>
                  <a:srgbClr val="EE6664"/>
                </a:solidFill>
                <a:latin typeface="Nanum Gothic Bold" panose="020B0600000101010101" charset="-127"/>
                <a:ea typeface="Nanum Gothic Bold" panose="020B0600000101010101" charset="-127"/>
              </a:rPr>
              <a:t>경쟁력</a:t>
            </a:r>
            <a:r>
              <a:rPr lang="en-US" altLang="ko-KR" sz="4003" dirty="0" smtClean="0">
                <a:solidFill>
                  <a:srgbClr val="EE6664"/>
                </a:solidFill>
                <a:latin typeface="Nanum Gothic Bold" panose="020B0600000101010101" charset="-127"/>
                <a:ea typeface="Nanum Gothic Bold" panose="020B0600000101010101" charset="-127"/>
              </a:rPr>
              <a:t>&amp;</a:t>
            </a:r>
            <a:r>
              <a:rPr lang="ko-KR" altLang="en-US" sz="4003" dirty="0" smtClean="0">
                <a:solidFill>
                  <a:srgbClr val="EE6664"/>
                </a:solidFill>
                <a:latin typeface="Nanum Gothic Bold" panose="020B0600000101010101" charset="-127"/>
                <a:ea typeface="Nanum Gothic Bold" panose="020B0600000101010101" charset="-127"/>
              </a:rPr>
              <a:t>기대효과</a:t>
            </a:r>
            <a:endParaRPr lang="en-US" sz="4003" dirty="0">
              <a:solidFill>
                <a:srgbClr val="EE6664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442" y="2873624"/>
            <a:ext cx="54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73432" y="4402112"/>
            <a:ext cx="54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2301" y="5961355"/>
            <a:ext cx="54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62301" y="7574324"/>
            <a:ext cx="54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7291" y="9136782"/>
            <a:ext cx="54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3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bingo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hiddencard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(9)+1;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6699" y="4876668"/>
            <a:ext cx="685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/>
              <a:t>Bingo</a:t>
            </a:r>
            <a:r>
              <a:rPr lang="ko-KR" altLang="en-US" dirty="0"/>
              <a:t>의 개수를 판별한 변수 </a:t>
            </a:r>
            <a:r>
              <a:rPr lang="en-US" altLang="ko-KR" dirty="0"/>
              <a:t>bingo</a:t>
            </a:r>
            <a:r>
              <a:rPr lang="ko-KR" altLang="en-US" dirty="0"/>
              <a:t>를 선언한다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en-US" altLang="ko-KR" dirty="0" err="1"/>
              <a:t>Hiddencard</a:t>
            </a:r>
            <a:r>
              <a:rPr lang="en-US" altLang="ko-KR" dirty="0"/>
              <a:t> </a:t>
            </a:r>
            <a:r>
              <a:rPr lang="ko-KR" altLang="en-US" dirty="0"/>
              <a:t>변수를 무한 </a:t>
            </a:r>
            <a:r>
              <a:rPr lang="ko-KR" altLang="en-US" dirty="0" err="1"/>
              <a:t>반복문</a:t>
            </a:r>
            <a:r>
              <a:rPr lang="ko-KR" altLang="en-US" dirty="0"/>
              <a:t> 전에 미리 선언하여 저장한다</a:t>
            </a:r>
            <a:r>
              <a:rPr lang="en-US" altLang="ko-KR" dirty="0"/>
              <a:t>. </a:t>
            </a:r>
            <a:r>
              <a:rPr lang="ko-KR" altLang="en-US" dirty="0"/>
              <a:t>범위는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(;;) {</a:t>
            </a:r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</a:t>
            </a:r>
            <a:r>
              <a:rPr lang="ko-KR" alt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부터 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9</a:t>
            </a:r>
            <a:r>
              <a:rPr lang="ko-KR" alt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까지의 </a:t>
            </a:r>
            <a:r>
              <a:rPr lang="ko-KR" altLang="en-US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번호중</a:t>
            </a:r>
            <a:r>
              <a:rPr lang="ko-KR" alt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 하나를 선택하세요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"-----------------------------"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usernum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[]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quiznum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 {1,2,3,4,5,6,7,8,9};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usernum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&lt;=0 ||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usernum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&gt;9) {</a:t>
            </a:r>
          </a:p>
          <a:p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altLang="ko-KR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continue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5697" y="8957778"/>
            <a:ext cx="6853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r>
              <a:rPr lang="ko-KR" altLang="en-US" dirty="0"/>
              <a:t>무한 </a:t>
            </a:r>
            <a:r>
              <a:rPr lang="ko-KR" altLang="en-US" dirty="0" err="1"/>
              <a:t>반복문</a:t>
            </a:r>
            <a:r>
              <a:rPr lang="ko-KR" altLang="en-US" dirty="0"/>
              <a:t> 실행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en-US" altLang="ko-KR" dirty="0" err="1"/>
              <a:t>Usernum</a:t>
            </a:r>
            <a:r>
              <a:rPr lang="ko-KR" altLang="en-US" dirty="0"/>
              <a:t>변수를 선언하여 사용자에게 숫자를 </a:t>
            </a:r>
            <a:r>
              <a:rPr lang="ko-KR" altLang="en-US" dirty="0" err="1"/>
              <a:t>입력받는다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(3) </a:t>
            </a:r>
            <a:r>
              <a:rPr lang="en-US" altLang="ko-KR" dirty="0" err="1"/>
              <a:t>Quiznum</a:t>
            </a:r>
            <a:r>
              <a:rPr lang="ko-KR" altLang="en-US" dirty="0"/>
              <a:t>변수를 선언하여 사용자가 입력한 </a:t>
            </a:r>
            <a:r>
              <a:rPr lang="ko-KR" altLang="en-US" dirty="0" err="1"/>
              <a:t>값이랑</a:t>
            </a:r>
            <a:r>
              <a:rPr lang="ko-KR" altLang="en-US" dirty="0"/>
              <a:t> </a:t>
            </a:r>
            <a:r>
              <a:rPr lang="en-US" altLang="ko-KR" dirty="0" err="1"/>
              <a:t>quiznum</a:t>
            </a:r>
            <a:r>
              <a:rPr lang="en-US" altLang="ko-KR" dirty="0"/>
              <a:t> </a:t>
            </a:r>
            <a:r>
              <a:rPr lang="ko-KR" altLang="en-US" dirty="0"/>
              <a:t>값을 대조할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(3) </a:t>
            </a:r>
            <a:r>
              <a:rPr lang="ko-KR" altLang="en-US" dirty="0"/>
              <a:t>사용자가 </a:t>
            </a:r>
            <a:r>
              <a:rPr lang="en-US" altLang="ko-KR" dirty="0"/>
              <a:t>1~9 </a:t>
            </a:r>
            <a:r>
              <a:rPr lang="ko-KR" altLang="en-US" dirty="0"/>
              <a:t>이외의 숫자를 </a:t>
            </a:r>
            <a:r>
              <a:rPr lang="ko-KR" altLang="en-US" dirty="0" err="1"/>
              <a:t>입력할시</a:t>
            </a:r>
            <a:r>
              <a:rPr lang="ko-KR" altLang="en-US" dirty="0"/>
              <a:t> </a:t>
            </a:r>
            <a:r>
              <a:rPr lang="ko-KR" altLang="en-US" dirty="0" err="1"/>
              <a:t>반복문은</a:t>
            </a:r>
            <a:r>
              <a:rPr lang="ko-KR" altLang="en-US" dirty="0"/>
              <a:t> 처음부터 다시 실행된다</a:t>
            </a:r>
            <a:r>
              <a:rPr lang="en-US" altLang="ko-KR" dirty="0"/>
              <a:t>.</a:t>
            </a:r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8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quiznum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usernum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quiznum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printquiz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94701" y="5703292"/>
            <a:ext cx="685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사용자가 입력한 번호에 해당하는 문제가 출력된다</a:t>
            </a:r>
            <a:endParaRPr lang="en-US" altLang="ko-KR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-19013" y="-48895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70200" y="2413613"/>
            <a:ext cx="6853162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useranswer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useranswer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quiznum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++)  {</a:t>
            </a:r>
            <a:endParaRPr lang="ko-KR" altLang="en-US" sz="105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usernum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quiznum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]) {</a:t>
            </a:r>
            <a:endParaRPr lang="en-US" altLang="ko-KR" sz="105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sz="1050" b="1" dirty="0">
                <a:solidFill>
                  <a:srgbClr val="3F7F5F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&lt;3) {</a:t>
            </a:r>
          </a:p>
          <a:p>
            <a:pPr lvl="3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useranswer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printanswer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])){</a:t>
            </a:r>
          </a:p>
          <a:p>
            <a:pPr lvl="4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정 답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4"/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[1][2*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+1]=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3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4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오 답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4"/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	life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 lvl="4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"♥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x"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life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	}</a:t>
            </a:r>
          </a:p>
          <a:p>
            <a:pPr lvl="3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&gt;=3&amp;&amp;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&lt;6) {</a:t>
            </a:r>
          </a:p>
          <a:p>
            <a:pPr lvl="3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useranswer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printanswer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])){</a:t>
            </a:r>
          </a:p>
          <a:p>
            <a:pPr lvl="4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정 답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4"/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[3][2*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usernum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-7]=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3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4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오 답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4"/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	life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 lvl="3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"♥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x"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life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 }</a:t>
            </a:r>
          </a:p>
          <a:p>
            <a:pPr lvl="3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&gt;=6) {</a:t>
            </a:r>
          </a:p>
          <a:p>
            <a:pPr lvl="3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useranswer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printanswer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])){</a:t>
            </a:r>
          </a:p>
          <a:p>
            <a:pPr lvl="4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정 답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4"/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	board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[5][2*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usernum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-13]=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3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4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오 답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4"/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	life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 lvl="4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"♥</a:t>
            </a:r>
            <a:r>
              <a:rPr lang="en-US" altLang="ko-KR" sz="105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x"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life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lvl="1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  <a:endParaRPr lang="ko-KR" altLang="en-US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342162" y="8875429"/>
            <a:ext cx="6853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사용자에게 문제의 답을 </a:t>
            </a:r>
            <a:r>
              <a:rPr lang="ko-KR" altLang="en-US" dirty="0" err="1"/>
              <a:t>입력받는다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 err="1"/>
              <a:t>입력받은</a:t>
            </a:r>
            <a:r>
              <a:rPr lang="ko-KR" altLang="en-US" dirty="0"/>
              <a:t> 답이 정답이면 정답이라고 출력</a:t>
            </a:r>
            <a:r>
              <a:rPr lang="en-US" altLang="ko-KR" dirty="0"/>
              <a:t>, </a:t>
            </a:r>
            <a:r>
              <a:rPr lang="ko-KR" altLang="en-US" dirty="0" err="1"/>
              <a:t>빙고판의</a:t>
            </a:r>
            <a:r>
              <a:rPr lang="ko-KR" altLang="en-US" dirty="0"/>
              <a:t> 해당 번호의 인덱스 값을 </a:t>
            </a:r>
            <a:r>
              <a:rPr lang="en-US" altLang="ko-KR" dirty="0"/>
              <a:t>x</a:t>
            </a:r>
            <a:r>
              <a:rPr lang="ko-KR" altLang="en-US" dirty="0"/>
              <a:t>로 바꾼다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오답이면 오답이라고 출력</a:t>
            </a:r>
            <a:r>
              <a:rPr lang="en-US" altLang="ko-KR" dirty="0"/>
              <a:t>, life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씩 줄어든다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en-US" altLang="ko-KR" dirty="0" err="1"/>
              <a:t>usernum</a:t>
            </a:r>
            <a:r>
              <a:rPr lang="ko-KR" altLang="en-US" dirty="0"/>
              <a:t>값에 따라 </a:t>
            </a:r>
            <a:r>
              <a:rPr lang="en-US" altLang="ko-KR" dirty="0"/>
              <a:t>‘x’</a:t>
            </a:r>
            <a:r>
              <a:rPr lang="ko-KR" altLang="en-US" dirty="0"/>
              <a:t>로 바꿀 좌표를 </a:t>
            </a:r>
            <a:r>
              <a:rPr lang="ko-KR" altLang="en-US" dirty="0" err="1"/>
              <a:t>반복문으로</a:t>
            </a:r>
            <a:r>
              <a:rPr lang="ko-KR" altLang="en-US" dirty="0"/>
              <a:t> 처리하였다</a:t>
            </a:r>
            <a:endParaRPr lang="en-US" altLang="ko-KR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70200" y="197484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8917" y="1302368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4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207018" y="2851038"/>
            <a:ext cx="68531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=0</a:t>
            </a:r>
            <a:r>
              <a:rPr lang="en-US" altLang="ko-KR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&lt;6;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 ;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가로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==3)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==3)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03338" y="8957778"/>
            <a:ext cx="6853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 err="1"/>
              <a:t>반복문을</a:t>
            </a:r>
            <a:r>
              <a:rPr lang="ko-KR" altLang="en-US" dirty="0"/>
              <a:t> 통해 가로</a:t>
            </a:r>
            <a:r>
              <a:rPr lang="en-US" altLang="ko-KR" dirty="0"/>
              <a:t>, </a:t>
            </a:r>
            <a:r>
              <a:rPr lang="ko-KR" altLang="en-US" dirty="0"/>
              <a:t>세로</a:t>
            </a:r>
            <a:r>
              <a:rPr lang="en-US" altLang="ko-KR" dirty="0"/>
              <a:t>, </a:t>
            </a:r>
            <a:r>
              <a:rPr lang="ko-KR" altLang="en-US" dirty="0"/>
              <a:t>대각선</a:t>
            </a:r>
            <a:r>
              <a:rPr lang="en-US" altLang="ko-KR" dirty="0"/>
              <a:t> 2</a:t>
            </a:r>
            <a:r>
              <a:rPr lang="ko-KR" altLang="en-US" dirty="0"/>
              <a:t>개의 빙고 </a:t>
            </a:r>
            <a:r>
              <a:rPr lang="ko-KR" altLang="en-US" dirty="0" err="1"/>
              <a:t>판별기능을</a:t>
            </a:r>
            <a:r>
              <a:rPr lang="ko-KR" altLang="en-US" dirty="0"/>
              <a:t> 만들었다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가로 </a:t>
            </a:r>
            <a:r>
              <a:rPr lang="ko-KR" altLang="en-US" dirty="0" err="1"/>
              <a:t>반복문은</a:t>
            </a:r>
            <a:r>
              <a:rPr lang="ko-KR" altLang="en-US" dirty="0"/>
              <a:t> 가로 </a:t>
            </a:r>
            <a:r>
              <a:rPr lang="ko-KR" altLang="en-US" dirty="0" err="1"/>
              <a:t>한줄</a:t>
            </a:r>
            <a:r>
              <a:rPr lang="ko-KR" altLang="en-US" dirty="0"/>
              <a:t> 빙고 판별하고</a:t>
            </a:r>
            <a:r>
              <a:rPr lang="en-US" altLang="ko-KR" dirty="0"/>
              <a:t> </a:t>
            </a:r>
            <a:r>
              <a:rPr lang="ko-KR" altLang="en-US" dirty="0"/>
              <a:t>변수</a:t>
            </a:r>
            <a:r>
              <a:rPr lang="en-US" altLang="ko-KR" dirty="0" err="1"/>
              <a:t>bcnt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초기화시킨다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세로 </a:t>
            </a:r>
            <a:r>
              <a:rPr lang="ko-KR" altLang="en-US" dirty="0" err="1"/>
              <a:t>반복문</a:t>
            </a:r>
            <a:r>
              <a:rPr lang="ko-KR" altLang="en-US" dirty="0"/>
              <a:t> 또한 세로 한 줄 빙고 판별하고 변수 </a:t>
            </a:r>
            <a:r>
              <a:rPr lang="en-US" altLang="ko-KR" dirty="0" err="1"/>
              <a:t>bcnt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초기화시킨다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2348762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001" y="1466970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175444" y="2586178"/>
            <a:ext cx="685316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		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==3)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왼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오 대각선</a:t>
            </a:r>
          </a:p>
          <a:p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=6-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&gt;=6-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--)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		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==3)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오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&lt;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왼 대각선</a:t>
            </a:r>
          </a:p>
          <a:p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1175" y="9073099"/>
            <a:ext cx="6853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대각선 왼쪽</a:t>
            </a:r>
            <a:r>
              <a:rPr lang="en-US" altLang="ko-KR" dirty="0"/>
              <a:t>&gt;</a:t>
            </a:r>
            <a:r>
              <a:rPr lang="ko-KR" altLang="en-US" dirty="0"/>
              <a:t>오른쪽 판별이 끝나면  변수 </a:t>
            </a:r>
            <a:r>
              <a:rPr lang="en-US" altLang="ko-KR" dirty="0" err="1"/>
              <a:t>bcnt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초기화시킨다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대각선 오른쪽</a:t>
            </a:r>
            <a:r>
              <a:rPr lang="en-US" altLang="ko-KR" dirty="0"/>
              <a:t>&gt;</a:t>
            </a:r>
            <a:r>
              <a:rPr lang="ko-KR" altLang="en-US" dirty="0"/>
              <a:t>왼쪽 판별이 끝나면 변수 </a:t>
            </a:r>
            <a:r>
              <a:rPr lang="en-US" altLang="ko-KR" dirty="0" err="1"/>
              <a:t>bcnt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초기화시킨다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45686" y="2183239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686" y="1394963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altLang="ko-KR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94701" y="5703292"/>
            <a:ext cx="685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/>
              <a:t>1)</a:t>
            </a:r>
            <a:r>
              <a:rPr lang="ko-KR" altLang="en-US" dirty="0" err="1"/>
              <a:t>보드판을</a:t>
            </a:r>
            <a:r>
              <a:rPr lang="ko-KR" altLang="en-US" dirty="0"/>
              <a:t> 출력시킨다</a:t>
            </a:r>
            <a:endParaRPr lang="en-US" altLang="ko-KR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4481" y="6096384"/>
            <a:ext cx="6853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bingo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==1)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 BINGO"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bingo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==2)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"2 BINGO"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bingo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&gt;=3)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"3 BINGO"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"★WIN★"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break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34481" y="9338741"/>
            <a:ext cx="685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/>
              <a:t>Bingo</a:t>
            </a:r>
            <a:r>
              <a:rPr lang="ko-KR" altLang="en-US" dirty="0"/>
              <a:t>값에 따라 </a:t>
            </a:r>
            <a:r>
              <a:rPr lang="en-US" altLang="ko-KR" dirty="0"/>
              <a:t>n BINGO </a:t>
            </a:r>
            <a:r>
              <a:rPr lang="ko-KR" altLang="en-US" dirty="0"/>
              <a:t>출력한다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Bingo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이상이면 </a:t>
            </a:r>
            <a:r>
              <a:rPr lang="en-US" altLang="ko-KR" dirty="0"/>
              <a:t>break; </a:t>
            </a:r>
            <a:r>
              <a:rPr lang="ko-KR" altLang="en-US" dirty="0"/>
              <a:t>기능을 통해 게임이 종료</a:t>
            </a:r>
            <a:r>
              <a:rPr lang="en-US" altLang="ko-KR" dirty="0"/>
              <a:t>, </a:t>
            </a:r>
            <a:r>
              <a:rPr lang="ko-KR" altLang="en-US" dirty="0"/>
              <a:t>즉 무한 </a:t>
            </a:r>
            <a:r>
              <a:rPr lang="ko-KR" altLang="en-US" dirty="0" err="1"/>
              <a:t>반복문이</a:t>
            </a:r>
            <a:r>
              <a:rPr lang="ko-KR" altLang="en-US" dirty="0"/>
              <a:t> 종료된다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life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재도전하세요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break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94701" y="5703292"/>
            <a:ext cx="685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Life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 err="1"/>
              <a:t>이되면</a:t>
            </a:r>
            <a:r>
              <a:rPr lang="ko-KR" altLang="en-US" dirty="0"/>
              <a:t> 재도전하라는 문구가 출력되고 </a:t>
            </a:r>
            <a:r>
              <a:rPr lang="ko-KR" altLang="en-US" dirty="0" err="1"/>
              <a:t>게임종료</a:t>
            </a:r>
            <a:r>
              <a:rPr lang="en-US" altLang="ko-KR" dirty="0"/>
              <a:t>, </a:t>
            </a:r>
            <a:r>
              <a:rPr lang="ko-KR" altLang="en-US" dirty="0"/>
              <a:t>무한 </a:t>
            </a:r>
            <a:r>
              <a:rPr lang="ko-KR" altLang="en-US" dirty="0" err="1"/>
              <a:t>반복문이</a:t>
            </a:r>
            <a:r>
              <a:rPr lang="ko-KR" altLang="en-US" dirty="0"/>
              <a:t> 종료된다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usernum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hiddencard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useranswer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printanswer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hiddencard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-1])){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"★</a:t>
            </a:r>
            <a:r>
              <a:rPr lang="ko-KR" altLang="en-US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히든카드를</a:t>
            </a:r>
            <a:r>
              <a:rPr lang="ko-KR" alt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 획득하셨습니다★</a:t>
            </a:r>
            <a:r>
              <a:rPr lang="en-US" altLang="ko-KR" b="1" i="1" dirty="0" smtClean="0">
                <a:solidFill>
                  <a:srgbClr val="2A00F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남아있는 숫자 중 하나를 추가로 지울 수 있습니다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숫자를 선택하세요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hiddennumber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hiddennumber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&lt;=3)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board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[1][2*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hiddennumber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-1]=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hiddennumber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&gt;3&amp;&amp;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hiddennumber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&lt;=6) 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board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[3][2*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hiddennumber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-7]=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hiddennumber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&gt;6)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Board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[5][2*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hiddennumber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-13]=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4481" y="8825571"/>
            <a:ext cx="6853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빙고판별까지 끝난 후 만약 사용자가 입력한 숫자가 </a:t>
            </a:r>
            <a:r>
              <a:rPr lang="en-US" altLang="ko-KR" dirty="0" err="1"/>
              <a:t>hiddencard</a:t>
            </a:r>
            <a:r>
              <a:rPr lang="en-US" altLang="ko-KR" dirty="0"/>
              <a:t> </a:t>
            </a:r>
            <a:r>
              <a:rPr lang="ko-KR" altLang="en-US" dirty="0"/>
              <a:t>숫자였다면</a:t>
            </a:r>
            <a:r>
              <a:rPr lang="en-US" altLang="ko-KR" dirty="0"/>
              <a:t>, </a:t>
            </a:r>
            <a:r>
              <a:rPr lang="ko-KR" altLang="en-US" dirty="0" err="1"/>
              <a:t>히든카드를</a:t>
            </a:r>
            <a:r>
              <a:rPr lang="ko-KR" altLang="en-US" dirty="0"/>
              <a:t> 획득하였다는 문구를 출력하고 사용자에게 숫자를 추가로 </a:t>
            </a:r>
            <a:r>
              <a:rPr lang="ko-KR" altLang="en-US" dirty="0" err="1"/>
              <a:t>입력받는다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사용자가 선택한 번호를 </a:t>
            </a:r>
            <a:r>
              <a:rPr lang="en-US" altLang="ko-KR" dirty="0"/>
              <a:t>x</a:t>
            </a:r>
            <a:r>
              <a:rPr lang="ko-KR" altLang="en-US" dirty="0"/>
              <a:t>로 바꾼다</a:t>
            </a:r>
            <a:r>
              <a:rPr lang="en-US" altLang="ko-KR" dirty="0"/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8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&lt;6;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 ;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가로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==3)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세로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==3)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02250" y="10137479"/>
            <a:ext cx="685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r>
              <a:rPr lang="ko-KR" altLang="en-US" dirty="0"/>
              <a:t>빙고를 판별한다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6750" y="-599166"/>
            <a:ext cx="9353550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47655" y="4912424"/>
            <a:ext cx="3082061" cy="1517647"/>
            <a:chOff x="0" y="0"/>
            <a:chExt cx="3082061" cy="1517650"/>
          </a:xfrm>
        </p:grpSpPr>
        <p:sp>
          <p:nvSpPr>
            <p:cNvPr id="4" name="Freeform 4"/>
            <p:cNvSpPr/>
            <p:nvPr/>
          </p:nvSpPr>
          <p:spPr>
            <a:xfrm>
              <a:off x="1022350" y="803402"/>
              <a:ext cx="925830" cy="650748"/>
            </a:xfrm>
            <a:custGeom>
              <a:avLst/>
              <a:gdLst/>
              <a:ahLst/>
              <a:cxnLst/>
              <a:rect l="l" t="t" r="r" b="b"/>
              <a:pathLst>
                <a:path w="925830" h="650748">
                  <a:moveTo>
                    <a:pt x="316103" y="0"/>
                  </a:moveTo>
                  <a:cubicBezTo>
                    <a:pt x="316103" y="0"/>
                    <a:pt x="316103" y="0"/>
                    <a:pt x="316103" y="0"/>
                  </a:cubicBezTo>
                  <a:cubicBezTo>
                    <a:pt x="316103" y="0"/>
                    <a:pt x="316103" y="0"/>
                    <a:pt x="316103" y="0"/>
                  </a:cubicBezTo>
                  <a:close/>
                  <a:moveTo>
                    <a:pt x="316103" y="0"/>
                  </a:moveTo>
                  <a:cubicBezTo>
                    <a:pt x="244602" y="31623"/>
                    <a:pt x="176530" y="104902"/>
                    <a:pt x="121158" y="205867"/>
                  </a:cubicBezTo>
                  <a:cubicBezTo>
                    <a:pt x="52197" y="331597"/>
                    <a:pt x="7239" y="494919"/>
                    <a:pt x="0" y="650748"/>
                  </a:cubicBezTo>
                  <a:lnTo>
                    <a:pt x="925830" y="650748"/>
                  </a:lnTo>
                  <a:cubicBezTo>
                    <a:pt x="917194" y="498221"/>
                    <a:pt x="872871" y="339090"/>
                    <a:pt x="805561" y="216281"/>
                  </a:cubicBezTo>
                  <a:cubicBezTo>
                    <a:pt x="753872" y="122047"/>
                    <a:pt x="691007" y="52070"/>
                    <a:pt x="624713" y="17526"/>
                  </a:cubicBezTo>
                  <a:lnTo>
                    <a:pt x="624078" y="17653"/>
                  </a:lnTo>
                  <a:cubicBezTo>
                    <a:pt x="582295" y="35052"/>
                    <a:pt x="537718" y="45593"/>
                    <a:pt x="490347" y="45593"/>
                  </a:cubicBezTo>
                  <a:cubicBezTo>
                    <a:pt x="427609" y="45593"/>
                    <a:pt x="368554" y="28448"/>
                    <a:pt x="3161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52044" y="827913"/>
              <a:ext cx="729869" cy="626237"/>
            </a:xfrm>
            <a:custGeom>
              <a:avLst/>
              <a:gdLst/>
              <a:ahLst/>
              <a:cxnLst/>
              <a:rect l="l" t="t" r="r" b="b"/>
              <a:pathLst>
                <a:path w="729869" h="626237">
                  <a:moveTo>
                    <a:pt x="253111" y="0"/>
                  </a:moveTo>
                  <a:lnTo>
                    <a:pt x="253111" y="0"/>
                  </a:lnTo>
                  <a:cubicBezTo>
                    <a:pt x="120142" y="129921"/>
                    <a:pt x="19685" y="381508"/>
                    <a:pt x="0" y="626237"/>
                  </a:cubicBezTo>
                  <a:lnTo>
                    <a:pt x="590677" y="626237"/>
                  </a:lnTo>
                  <a:cubicBezTo>
                    <a:pt x="597789" y="454914"/>
                    <a:pt x="645922" y="279019"/>
                    <a:pt x="722503" y="139319"/>
                  </a:cubicBezTo>
                  <a:lnTo>
                    <a:pt x="729869" y="127762"/>
                  </a:lnTo>
                  <a:cubicBezTo>
                    <a:pt x="711327" y="85598"/>
                    <a:pt x="687070" y="52832"/>
                    <a:pt x="661924" y="24638"/>
                  </a:cubicBezTo>
                  <a:cubicBezTo>
                    <a:pt x="607314" y="60833"/>
                    <a:pt x="544195" y="85090"/>
                    <a:pt x="475234" y="85090"/>
                  </a:cubicBezTo>
                  <a:cubicBezTo>
                    <a:pt x="390779" y="85090"/>
                    <a:pt x="313817" y="52324"/>
                    <a:pt x="252857" y="12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978914" y="881253"/>
              <a:ext cx="753237" cy="572897"/>
            </a:xfrm>
            <a:custGeom>
              <a:avLst/>
              <a:gdLst/>
              <a:ahLst/>
              <a:cxnLst/>
              <a:rect l="l" t="t" r="r" b="b"/>
              <a:pathLst>
                <a:path w="753237" h="572897">
                  <a:moveTo>
                    <a:pt x="171704" y="127"/>
                  </a:moveTo>
                  <a:cubicBezTo>
                    <a:pt x="101854" y="68326"/>
                    <a:pt x="41910" y="173990"/>
                    <a:pt x="0" y="293497"/>
                  </a:cubicBezTo>
                  <a:cubicBezTo>
                    <a:pt x="27559" y="383159"/>
                    <a:pt x="44958" y="478663"/>
                    <a:pt x="49784" y="572897"/>
                  </a:cubicBezTo>
                  <a:lnTo>
                    <a:pt x="753237" y="572897"/>
                  </a:lnTo>
                  <a:cubicBezTo>
                    <a:pt x="736346" y="361823"/>
                    <a:pt x="656590" y="146431"/>
                    <a:pt x="546608" y="22860"/>
                  </a:cubicBezTo>
                  <a:cubicBezTo>
                    <a:pt x="496443" y="56007"/>
                    <a:pt x="439039" y="78867"/>
                    <a:pt x="375666" y="78867"/>
                  </a:cubicBezTo>
                  <a:cubicBezTo>
                    <a:pt x="298196" y="78867"/>
                    <a:pt x="227584" y="48006"/>
                    <a:pt x="1715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16025" y="63500"/>
              <a:ext cx="593217" cy="625729"/>
            </a:xfrm>
            <a:custGeom>
              <a:avLst/>
              <a:gdLst/>
              <a:ahLst/>
              <a:cxnLst/>
              <a:rect l="l" t="t" r="r" b="b"/>
              <a:pathLst>
                <a:path w="593217" h="625729">
                  <a:moveTo>
                    <a:pt x="279019" y="0"/>
                  </a:moveTo>
                  <a:cubicBezTo>
                    <a:pt x="123317" y="9779"/>
                    <a:pt x="0" y="145288"/>
                    <a:pt x="0" y="312166"/>
                  </a:cubicBezTo>
                  <a:cubicBezTo>
                    <a:pt x="0" y="485394"/>
                    <a:pt x="132969" y="625729"/>
                    <a:pt x="297053" y="625729"/>
                  </a:cubicBezTo>
                  <a:cubicBezTo>
                    <a:pt x="461137" y="625729"/>
                    <a:pt x="593217" y="485394"/>
                    <a:pt x="593217" y="312166"/>
                  </a:cubicBezTo>
                  <a:cubicBezTo>
                    <a:pt x="593217" y="145288"/>
                    <a:pt x="470662" y="9779"/>
                    <a:pt x="31496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627" y="723011"/>
              <a:ext cx="469519" cy="629666"/>
            </a:xfrm>
            <a:custGeom>
              <a:avLst/>
              <a:gdLst/>
              <a:ahLst/>
              <a:cxnLst/>
              <a:rect l="l" t="t" r="r" b="b"/>
              <a:pathLst>
                <a:path w="469519" h="629666">
                  <a:moveTo>
                    <a:pt x="44069" y="616204"/>
                  </a:moveTo>
                  <a:lnTo>
                    <a:pt x="34290" y="609473"/>
                  </a:lnTo>
                  <a:cubicBezTo>
                    <a:pt x="30099" y="606552"/>
                    <a:pt x="26162" y="603377"/>
                    <a:pt x="22606" y="599694"/>
                  </a:cubicBezTo>
                  <a:lnTo>
                    <a:pt x="15875" y="592074"/>
                  </a:lnTo>
                  <a:cubicBezTo>
                    <a:pt x="10287" y="583438"/>
                    <a:pt x="7874" y="578993"/>
                    <a:pt x="5969" y="574167"/>
                  </a:cubicBezTo>
                  <a:lnTo>
                    <a:pt x="2540" y="564515"/>
                  </a:lnTo>
                  <a:cubicBezTo>
                    <a:pt x="508" y="554482"/>
                    <a:pt x="0" y="549275"/>
                    <a:pt x="0" y="544195"/>
                  </a:cubicBezTo>
                  <a:lnTo>
                    <a:pt x="508" y="533908"/>
                  </a:lnTo>
                  <a:cubicBezTo>
                    <a:pt x="2413" y="523875"/>
                    <a:pt x="3937" y="518922"/>
                    <a:pt x="5842" y="514223"/>
                  </a:cubicBezTo>
                  <a:lnTo>
                    <a:pt x="10160" y="504952"/>
                  </a:lnTo>
                  <a:lnTo>
                    <a:pt x="318516" y="34544"/>
                  </a:lnTo>
                  <a:cubicBezTo>
                    <a:pt x="321310" y="30226"/>
                    <a:pt x="324485" y="26289"/>
                    <a:pt x="328041" y="22733"/>
                  </a:cubicBezTo>
                  <a:lnTo>
                    <a:pt x="335534" y="15875"/>
                  </a:lnTo>
                  <a:cubicBezTo>
                    <a:pt x="343916" y="10160"/>
                    <a:pt x="348361" y="7874"/>
                    <a:pt x="353060" y="5842"/>
                  </a:cubicBezTo>
                  <a:lnTo>
                    <a:pt x="362585" y="2413"/>
                  </a:lnTo>
                  <a:cubicBezTo>
                    <a:pt x="372491" y="508"/>
                    <a:pt x="377444" y="0"/>
                    <a:pt x="382524" y="0"/>
                  </a:cubicBezTo>
                  <a:lnTo>
                    <a:pt x="392557" y="508"/>
                  </a:lnTo>
                  <a:cubicBezTo>
                    <a:pt x="402463" y="2540"/>
                    <a:pt x="407289" y="4064"/>
                    <a:pt x="411988" y="6096"/>
                  </a:cubicBezTo>
                  <a:lnTo>
                    <a:pt x="421132" y="10541"/>
                  </a:lnTo>
                  <a:lnTo>
                    <a:pt x="435229" y="20193"/>
                  </a:lnTo>
                  <a:cubicBezTo>
                    <a:pt x="439420" y="23114"/>
                    <a:pt x="443357" y="26289"/>
                    <a:pt x="446913" y="29972"/>
                  </a:cubicBezTo>
                  <a:lnTo>
                    <a:pt x="453644" y="37592"/>
                  </a:lnTo>
                  <a:cubicBezTo>
                    <a:pt x="459232" y="46228"/>
                    <a:pt x="461645" y="50673"/>
                    <a:pt x="463550" y="55499"/>
                  </a:cubicBezTo>
                  <a:lnTo>
                    <a:pt x="466979" y="65151"/>
                  </a:lnTo>
                  <a:cubicBezTo>
                    <a:pt x="469011" y="75184"/>
                    <a:pt x="469519" y="80391"/>
                    <a:pt x="469519" y="85471"/>
                  </a:cubicBezTo>
                  <a:lnTo>
                    <a:pt x="469011" y="95758"/>
                  </a:lnTo>
                  <a:cubicBezTo>
                    <a:pt x="467106" y="105791"/>
                    <a:pt x="465582" y="110744"/>
                    <a:pt x="463677" y="115443"/>
                  </a:cubicBezTo>
                  <a:lnTo>
                    <a:pt x="459359" y="124714"/>
                  </a:lnTo>
                  <a:lnTo>
                    <a:pt x="150876" y="595122"/>
                  </a:lnTo>
                  <a:cubicBezTo>
                    <a:pt x="148082" y="599440"/>
                    <a:pt x="144907" y="603377"/>
                    <a:pt x="141351" y="606933"/>
                  </a:cubicBezTo>
                  <a:lnTo>
                    <a:pt x="133858" y="613791"/>
                  </a:lnTo>
                  <a:cubicBezTo>
                    <a:pt x="125476" y="619506"/>
                    <a:pt x="121031" y="621792"/>
                    <a:pt x="116332" y="623824"/>
                  </a:cubicBezTo>
                  <a:lnTo>
                    <a:pt x="106807" y="627253"/>
                  </a:lnTo>
                  <a:cubicBezTo>
                    <a:pt x="96901" y="629158"/>
                    <a:pt x="91948" y="629666"/>
                    <a:pt x="86868" y="629666"/>
                  </a:cubicBezTo>
                  <a:lnTo>
                    <a:pt x="76835" y="629158"/>
                  </a:lnTo>
                  <a:cubicBezTo>
                    <a:pt x="66929" y="627126"/>
                    <a:pt x="62103" y="625602"/>
                    <a:pt x="57404" y="623570"/>
                  </a:cubicBezTo>
                  <a:lnTo>
                    <a:pt x="48260" y="6191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107184" y="294132"/>
              <a:ext cx="495046" cy="522605"/>
            </a:xfrm>
            <a:custGeom>
              <a:avLst/>
              <a:gdLst/>
              <a:ahLst/>
              <a:cxnLst/>
              <a:rect l="l" t="t" r="r" b="b"/>
              <a:pathLst>
                <a:path w="495046" h="522605">
                  <a:moveTo>
                    <a:pt x="247904" y="0"/>
                  </a:moveTo>
                  <a:cubicBezTo>
                    <a:pt x="110998" y="0"/>
                    <a:pt x="0" y="116332"/>
                    <a:pt x="0" y="260985"/>
                  </a:cubicBezTo>
                  <a:cubicBezTo>
                    <a:pt x="0" y="405638"/>
                    <a:pt x="110871" y="522605"/>
                    <a:pt x="247904" y="522605"/>
                  </a:cubicBezTo>
                  <a:cubicBezTo>
                    <a:pt x="384937" y="522605"/>
                    <a:pt x="495046" y="405511"/>
                    <a:pt x="495046" y="260985"/>
                  </a:cubicBezTo>
                  <a:cubicBezTo>
                    <a:pt x="495046" y="116459"/>
                    <a:pt x="384810" y="0"/>
                    <a:pt x="2479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57911" y="193040"/>
              <a:ext cx="539115" cy="569214"/>
            </a:xfrm>
            <a:custGeom>
              <a:avLst/>
              <a:gdLst/>
              <a:ahLst/>
              <a:cxnLst/>
              <a:rect l="l" t="t" r="r" b="b"/>
              <a:pathLst>
                <a:path w="539115" h="569214">
                  <a:moveTo>
                    <a:pt x="270002" y="0"/>
                  </a:moveTo>
                  <a:cubicBezTo>
                    <a:pt x="120904" y="0"/>
                    <a:pt x="0" y="126746"/>
                    <a:pt x="0" y="284226"/>
                  </a:cubicBezTo>
                  <a:cubicBezTo>
                    <a:pt x="0" y="441706"/>
                    <a:pt x="120777" y="569214"/>
                    <a:pt x="270002" y="569214"/>
                  </a:cubicBezTo>
                  <a:cubicBezTo>
                    <a:pt x="419227" y="569214"/>
                    <a:pt x="539115" y="441579"/>
                    <a:pt x="539115" y="284099"/>
                  </a:cubicBezTo>
                  <a:cubicBezTo>
                    <a:pt x="539115" y="126619"/>
                    <a:pt x="419100" y="0"/>
                    <a:pt x="270002" y="0"/>
                  </a:cubicBezTo>
                  <a:lnTo>
                    <a:pt x="2700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609596" y="815213"/>
              <a:ext cx="408940" cy="547751"/>
            </a:xfrm>
            <a:custGeom>
              <a:avLst/>
              <a:gdLst/>
              <a:ahLst/>
              <a:cxnLst/>
              <a:rect l="l" t="t" r="r" b="b"/>
              <a:pathLst>
                <a:path w="408940" h="547751">
                  <a:moveTo>
                    <a:pt x="375539" y="534797"/>
                  </a:moveTo>
                  <a:lnTo>
                    <a:pt x="383540" y="528701"/>
                  </a:lnTo>
                  <a:cubicBezTo>
                    <a:pt x="390525" y="521462"/>
                    <a:pt x="393700" y="517525"/>
                    <a:pt x="396367" y="513334"/>
                  </a:cubicBezTo>
                  <a:lnTo>
                    <a:pt x="401447" y="504571"/>
                  </a:lnTo>
                  <a:cubicBezTo>
                    <a:pt x="405257" y="495173"/>
                    <a:pt x="406654" y="490220"/>
                    <a:pt x="407543" y="485267"/>
                  </a:cubicBezTo>
                  <a:lnTo>
                    <a:pt x="408940" y="475234"/>
                  </a:lnTo>
                  <a:cubicBezTo>
                    <a:pt x="408940" y="464947"/>
                    <a:pt x="408305" y="459994"/>
                    <a:pt x="407416" y="454914"/>
                  </a:cubicBezTo>
                  <a:lnTo>
                    <a:pt x="405003" y="445008"/>
                  </a:lnTo>
                  <a:cubicBezTo>
                    <a:pt x="401193" y="435610"/>
                    <a:pt x="398780" y="431038"/>
                    <a:pt x="395986" y="426847"/>
                  </a:cubicBezTo>
                  <a:lnTo>
                    <a:pt x="138811" y="34798"/>
                  </a:lnTo>
                  <a:cubicBezTo>
                    <a:pt x="136017" y="30480"/>
                    <a:pt x="132842" y="26543"/>
                    <a:pt x="129286" y="22987"/>
                  </a:cubicBezTo>
                  <a:lnTo>
                    <a:pt x="121920" y="16129"/>
                  </a:lnTo>
                  <a:cubicBezTo>
                    <a:pt x="113538" y="10414"/>
                    <a:pt x="109220" y="8001"/>
                    <a:pt x="104648" y="5969"/>
                  </a:cubicBezTo>
                  <a:lnTo>
                    <a:pt x="95250" y="2540"/>
                  </a:lnTo>
                  <a:cubicBezTo>
                    <a:pt x="85471" y="508"/>
                    <a:pt x="80518" y="0"/>
                    <a:pt x="75565" y="0"/>
                  </a:cubicBezTo>
                  <a:lnTo>
                    <a:pt x="65659" y="508"/>
                  </a:lnTo>
                  <a:cubicBezTo>
                    <a:pt x="55880" y="2413"/>
                    <a:pt x="51181" y="3937"/>
                    <a:pt x="46609" y="5842"/>
                  </a:cubicBezTo>
                  <a:lnTo>
                    <a:pt x="37592" y="10160"/>
                  </a:lnTo>
                  <a:lnTo>
                    <a:pt x="33401" y="12954"/>
                  </a:lnTo>
                  <a:lnTo>
                    <a:pt x="25400" y="19050"/>
                  </a:lnTo>
                  <a:cubicBezTo>
                    <a:pt x="18415" y="26289"/>
                    <a:pt x="15240" y="30226"/>
                    <a:pt x="12573" y="34417"/>
                  </a:cubicBezTo>
                  <a:lnTo>
                    <a:pt x="7493" y="43180"/>
                  </a:lnTo>
                  <a:cubicBezTo>
                    <a:pt x="3683" y="52578"/>
                    <a:pt x="2286" y="57531"/>
                    <a:pt x="1397" y="62484"/>
                  </a:cubicBezTo>
                  <a:lnTo>
                    <a:pt x="0" y="72517"/>
                  </a:lnTo>
                  <a:cubicBezTo>
                    <a:pt x="0" y="82804"/>
                    <a:pt x="635" y="87757"/>
                    <a:pt x="1524" y="92837"/>
                  </a:cubicBezTo>
                  <a:lnTo>
                    <a:pt x="3937" y="102743"/>
                  </a:lnTo>
                  <a:cubicBezTo>
                    <a:pt x="7747" y="112141"/>
                    <a:pt x="10160" y="116713"/>
                    <a:pt x="12954" y="120904"/>
                  </a:cubicBezTo>
                  <a:lnTo>
                    <a:pt x="270002" y="512953"/>
                  </a:lnTo>
                  <a:cubicBezTo>
                    <a:pt x="272796" y="517271"/>
                    <a:pt x="275971" y="521208"/>
                    <a:pt x="279527" y="524764"/>
                  </a:cubicBezTo>
                  <a:lnTo>
                    <a:pt x="286893" y="531622"/>
                  </a:lnTo>
                  <a:cubicBezTo>
                    <a:pt x="295275" y="537337"/>
                    <a:pt x="299593" y="539750"/>
                    <a:pt x="304165" y="541782"/>
                  </a:cubicBezTo>
                  <a:lnTo>
                    <a:pt x="313563" y="545211"/>
                  </a:lnTo>
                  <a:cubicBezTo>
                    <a:pt x="323342" y="547243"/>
                    <a:pt x="328295" y="547751"/>
                    <a:pt x="333248" y="547751"/>
                  </a:cubicBezTo>
                  <a:lnTo>
                    <a:pt x="343154" y="547243"/>
                  </a:lnTo>
                  <a:cubicBezTo>
                    <a:pt x="352933" y="545338"/>
                    <a:pt x="357632" y="543814"/>
                    <a:pt x="362204" y="541909"/>
                  </a:cubicBezTo>
                  <a:lnTo>
                    <a:pt x="371221" y="5375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786128" y="737108"/>
              <a:ext cx="254889" cy="338963"/>
            </a:xfrm>
            <a:custGeom>
              <a:avLst/>
              <a:gdLst/>
              <a:ahLst/>
              <a:cxnLst/>
              <a:rect l="l" t="t" r="r" b="b"/>
              <a:pathLst>
                <a:path w="254889" h="338963">
                  <a:moveTo>
                    <a:pt x="98171" y="127"/>
                  </a:moveTo>
                  <a:cubicBezTo>
                    <a:pt x="83566" y="0"/>
                    <a:pt x="68961" y="4318"/>
                    <a:pt x="55880" y="13208"/>
                  </a:cubicBezTo>
                  <a:lnTo>
                    <a:pt x="43434" y="21971"/>
                  </a:lnTo>
                  <a:cubicBezTo>
                    <a:pt x="8636" y="45720"/>
                    <a:pt x="0" y="93726"/>
                    <a:pt x="23495" y="129667"/>
                  </a:cubicBezTo>
                  <a:lnTo>
                    <a:pt x="160401" y="338963"/>
                  </a:lnTo>
                  <a:cubicBezTo>
                    <a:pt x="170688" y="316357"/>
                    <a:pt x="181991" y="294386"/>
                    <a:pt x="193548" y="273304"/>
                  </a:cubicBezTo>
                  <a:lnTo>
                    <a:pt x="254889" y="177800"/>
                  </a:lnTo>
                  <a:lnTo>
                    <a:pt x="161163" y="35052"/>
                  </a:lnTo>
                  <a:cubicBezTo>
                    <a:pt x="146431" y="12573"/>
                    <a:pt x="122428" y="254"/>
                    <a:pt x="98044" y="0"/>
                  </a:cubicBezTo>
                  <a:lnTo>
                    <a:pt x="9804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402902" y="1287456"/>
            <a:ext cx="2834040" cy="1059694"/>
            <a:chOff x="0" y="0"/>
            <a:chExt cx="2834030" cy="10596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292004" y="8997725"/>
            <a:ext cx="778516" cy="790680"/>
            <a:chOff x="0" y="0"/>
            <a:chExt cx="778510" cy="790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0" y="790702"/>
                  </a:lnTo>
                  <a:lnTo>
                    <a:pt x="778510" y="790702"/>
                  </a:lnTo>
                  <a:lnTo>
                    <a:pt x="7785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6803955" y="2505456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803984" y="4620520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803993" y="5671442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76164" y="2727065"/>
            <a:ext cx="4137736" cy="2081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 dirty="0">
                <a:solidFill>
                  <a:srgbClr val="FFFFFF"/>
                </a:solidFill>
                <a:latin typeface="Montserrat"/>
              </a:rPr>
              <a:t>PROJECT </a:t>
            </a:r>
            <a:r>
              <a:rPr lang="en-US" sz="4490" spc="1306" dirty="0" smtClean="0">
                <a:solidFill>
                  <a:srgbClr val="FFFFFF"/>
                </a:solidFill>
                <a:latin typeface="Montserrat"/>
              </a:rPr>
              <a:t>TEAM</a:t>
            </a:r>
          </a:p>
          <a:p>
            <a:pPr algn="just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481131" y="5143719"/>
            <a:ext cx="190655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574"/>
              </a:lnSpc>
            </a:pPr>
            <a:r>
              <a:rPr lang="ko-KR" altLang="en-US" sz="1600" spc="32" dirty="0" smtClean="0">
                <a:solidFill>
                  <a:srgbClr val="FFFFFF"/>
                </a:solidFill>
                <a:ea typeface="Arimo"/>
              </a:rPr>
              <a:t>조장</a:t>
            </a:r>
            <a:r>
              <a:rPr lang="en-US" altLang="ko-KR" sz="1600" spc="32" dirty="0">
                <a:solidFill>
                  <a:srgbClr val="FFFFFF"/>
                </a:solidFill>
                <a:ea typeface="Arimo"/>
              </a:rPr>
              <a:t>-</a:t>
            </a:r>
            <a:r>
              <a:rPr lang="en-US" sz="1600" spc="32" dirty="0" err="1" smtClean="0">
                <a:solidFill>
                  <a:srgbClr val="FFFFFF"/>
                </a:solidFill>
                <a:ea typeface="Arimo"/>
              </a:rPr>
              <a:t>전민정</a:t>
            </a:r>
            <a:endParaRPr lang="en-US" sz="1600" spc="32" dirty="0" smtClean="0">
              <a:solidFill>
                <a:srgbClr val="FFFFFF"/>
              </a:solidFill>
              <a:ea typeface="Arimo"/>
            </a:endParaRPr>
          </a:p>
          <a:p>
            <a:pPr algn="just">
              <a:lnSpc>
                <a:spcPts val="1574"/>
              </a:lnSpc>
            </a:pPr>
            <a:r>
              <a:rPr lang="en-US" sz="1600" spc="32" dirty="0" smtClean="0">
                <a:solidFill>
                  <a:srgbClr val="FFFFFF"/>
                </a:solidFill>
                <a:ea typeface="Arimo"/>
              </a:rPr>
              <a:t> </a:t>
            </a:r>
          </a:p>
          <a:p>
            <a:pPr algn="just">
              <a:lnSpc>
                <a:spcPts val="1574"/>
              </a:lnSpc>
            </a:pPr>
            <a:r>
              <a:rPr lang="ko-KR" altLang="en-US" sz="1600" spc="32" dirty="0" smtClean="0">
                <a:solidFill>
                  <a:srgbClr val="FFFFFF"/>
                </a:solidFill>
                <a:ea typeface="Arimo"/>
              </a:rPr>
              <a:t>조원</a:t>
            </a:r>
            <a:r>
              <a:rPr lang="en-US" altLang="ko-KR" sz="1600" spc="32" dirty="0" smtClean="0">
                <a:solidFill>
                  <a:srgbClr val="FFFFFF"/>
                </a:solidFill>
                <a:ea typeface="Arimo"/>
              </a:rPr>
              <a:t>-</a:t>
            </a:r>
            <a:r>
              <a:rPr lang="en-US" sz="1600" spc="32" dirty="0" err="1" smtClean="0">
                <a:solidFill>
                  <a:srgbClr val="FFFFFF"/>
                </a:solidFill>
                <a:ea typeface="Arimo"/>
              </a:rPr>
              <a:t>이태형</a:t>
            </a:r>
            <a:endParaRPr lang="en-US" sz="1600" spc="32" dirty="0" smtClean="0">
              <a:solidFill>
                <a:srgbClr val="FFFFFF"/>
              </a:solidFill>
              <a:ea typeface="Arimo"/>
            </a:endParaRPr>
          </a:p>
          <a:p>
            <a:pPr algn="just">
              <a:lnSpc>
                <a:spcPts val="1574"/>
              </a:lnSpc>
            </a:pPr>
            <a:r>
              <a:rPr lang="en-US" sz="1600" spc="32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1600" spc="32" dirty="0" smtClean="0">
                <a:solidFill>
                  <a:srgbClr val="FFFFFF"/>
                </a:solidFill>
                <a:ea typeface="Arimo"/>
              </a:rPr>
              <a:t>        </a:t>
            </a:r>
            <a:r>
              <a:rPr lang="en-US" sz="1600" spc="32" dirty="0" smtClean="0">
                <a:solidFill>
                  <a:srgbClr val="FFFFFF"/>
                </a:solidFill>
                <a:ea typeface="Arimo"/>
              </a:rPr>
              <a:t> </a:t>
            </a:r>
            <a:r>
              <a:rPr lang="en-US" sz="1600" spc="32" dirty="0" err="1">
                <a:solidFill>
                  <a:srgbClr val="FFFFFF"/>
                </a:solidFill>
                <a:ea typeface="Arimo"/>
              </a:rPr>
              <a:t>이찬용</a:t>
            </a:r>
            <a:r>
              <a:rPr lang="en-US" sz="1600" spc="32" dirty="0">
                <a:solidFill>
                  <a:srgbClr val="FFFFFF"/>
                </a:solidFill>
                <a:latin typeface="Arimo Medium"/>
              </a:rPr>
              <a:t> </a:t>
            </a:r>
            <a:endParaRPr lang="en-US" sz="1600" spc="32" dirty="0" smtClean="0">
              <a:solidFill>
                <a:srgbClr val="FFFFFF"/>
              </a:solidFill>
              <a:latin typeface="Arimo Medium"/>
            </a:endParaRPr>
          </a:p>
          <a:p>
            <a:pPr algn="just">
              <a:lnSpc>
                <a:spcPts val="1574"/>
              </a:lnSpc>
            </a:pPr>
            <a:r>
              <a:rPr lang="en-US" sz="1600" spc="32" dirty="0">
                <a:solidFill>
                  <a:srgbClr val="FFFFFF"/>
                </a:solidFill>
                <a:latin typeface="Arimo Medium"/>
                <a:ea typeface="Arimo"/>
              </a:rPr>
              <a:t> </a:t>
            </a:r>
            <a:r>
              <a:rPr lang="en-US" sz="1600" spc="32" dirty="0" smtClean="0">
                <a:solidFill>
                  <a:srgbClr val="FFFFFF"/>
                </a:solidFill>
                <a:latin typeface="Arimo Medium"/>
                <a:ea typeface="Arimo"/>
              </a:rPr>
              <a:t>      </a:t>
            </a:r>
            <a:r>
              <a:rPr lang="en-US" sz="1600" spc="32" dirty="0" err="1" smtClean="0">
                <a:solidFill>
                  <a:srgbClr val="FFFFFF"/>
                </a:solidFill>
                <a:ea typeface="Arimo"/>
              </a:rPr>
              <a:t>윤성도</a:t>
            </a:r>
            <a:endParaRPr lang="en-US" sz="1600" spc="32" dirty="0">
              <a:solidFill>
                <a:srgbClr val="FFFFFF"/>
              </a:solidFill>
              <a:ea typeface="Arimo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92004" y="887027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4" name="TextBox 20"/>
          <p:cNvSpPr txBox="1"/>
          <p:nvPr/>
        </p:nvSpPr>
        <p:spPr>
          <a:xfrm>
            <a:off x="113691" y="1777899"/>
            <a:ext cx="6273995" cy="665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altLang="ko-KR" sz="4400" spc="1306" dirty="0" smtClean="0">
                <a:solidFill>
                  <a:srgbClr val="FFFFFF"/>
                </a:solidFill>
                <a:latin typeface="Montserrat"/>
              </a:rPr>
              <a:t>1)</a:t>
            </a:r>
            <a:r>
              <a:rPr lang="ko-KR" altLang="en-US" sz="4400" spc="1306" dirty="0" smtClean="0">
                <a:solidFill>
                  <a:srgbClr val="FFFFFF"/>
                </a:solidFill>
                <a:latin typeface="Montserrat"/>
              </a:rPr>
              <a:t>팀 소개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5292004" y="8997724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34904" y="9311375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  <p:sp>
        <p:nvSpPr>
          <p:cNvPr id="27" name="TextBox 20"/>
          <p:cNvSpPr txBox="1"/>
          <p:nvPr/>
        </p:nvSpPr>
        <p:spPr>
          <a:xfrm>
            <a:off x="336041" y="8135462"/>
            <a:ext cx="4137736" cy="2115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 dirty="0" smtClean="0">
                <a:solidFill>
                  <a:srgbClr val="FFFFFF"/>
                </a:solidFill>
                <a:latin typeface="Montserrat"/>
              </a:rPr>
              <a:t>TEAM</a:t>
            </a:r>
          </a:p>
          <a:p>
            <a:pPr algn="just">
              <a:lnSpc>
                <a:spcPts val="5473"/>
              </a:lnSpc>
            </a:pPr>
            <a:r>
              <a:rPr lang="en-US" sz="4490" spc="1306" dirty="0" smtClean="0">
                <a:solidFill>
                  <a:srgbClr val="FFFFFF"/>
                </a:solidFill>
                <a:latin typeface="Montserrat"/>
              </a:rPr>
              <a:t>NAME</a:t>
            </a:r>
          </a:p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석 빙 고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		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==3)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왼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오 대각선</a:t>
            </a:r>
          </a:p>
          <a:p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&lt;6;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+=2)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=6-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&gt;=6-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--)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]==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'x'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			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==3) {</a:t>
            </a:r>
          </a:p>
          <a:p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오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&lt;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왼 대각선</a:t>
            </a:r>
          </a:p>
          <a:p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26050" y="10088762"/>
            <a:ext cx="685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r>
              <a:rPr lang="ko-KR" altLang="en-US" dirty="0"/>
              <a:t>빙고를 판별한다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4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355255" y="3946081"/>
            <a:ext cx="6853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altLang="ko-KR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6A3E3E"/>
                </a:solidFill>
                <a:latin typeface="Consolas" panose="020B0609020204030204" pitchFamily="49" charset="0"/>
              </a:rPr>
              <a:t>board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b="1" i="1" dirty="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9"/>
          <p:cNvSpPr txBox="1"/>
          <p:nvPr/>
        </p:nvSpPr>
        <p:spPr>
          <a:xfrm>
            <a:off x="501650" y="393700"/>
            <a:ext cx="340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w Cen MT Condensed" panose="020B0606020104020203" pitchFamily="34" charset="0"/>
              </a:rPr>
              <a:t>Code </a:t>
            </a:r>
            <a:r>
              <a:rPr lang="ko-KR" altLang="en-US" sz="4000" dirty="0" smtClean="0">
                <a:latin typeface="Tw Cen MT Condensed" panose="020B0606020104020203" pitchFamily="34" charset="0"/>
              </a:rPr>
              <a:t>분석</a:t>
            </a:r>
            <a:endParaRPr lang="ko-KR" altLang="en-US" sz="4000" dirty="0">
              <a:latin typeface="Tw Cen MT Condensed" panose="020B0606020104020203" pitchFamily="34" charset="0"/>
            </a:endParaRPr>
          </a:p>
        </p:txBody>
      </p: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코드 세부 내용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26050" y="10088762"/>
            <a:ext cx="685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r>
              <a:rPr lang="ko-KR" altLang="en-US" dirty="0"/>
              <a:t>빙고를 판별한다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5419" y="5731169"/>
            <a:ext cx="685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 err="1"/>
              <a:t>빙고판과</a:t>
            </a:r>
            <a:r>
              <a:rPr lang="ko-KR" altLang="en-US" dirty="0"/>
              <a:t> 함께 </a:t>
            </a:r>
            <a:r>
              <a:rPr lang="ko-KR" altLang="en-US" dirty="0" err="1"/>
              <a:t>빙고여부를</a:t>
            </a:r>
            <a:r>
              <a:rPr lang="ko-KR" altLang="en-US" dirty="0"/>
              <a:t> 출력한다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1650" y="6223264"/>
            <a:ext cx="68531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bingo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==1) {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 BINGO"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bingo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==2) {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"2 BINGO"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	bingo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</a:rPr>
              <a:t>bingo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&gt;=3) {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"3 BINGO"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"★WIN★"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break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두 번째 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문 끝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첫번째 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if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문 끝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무한 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for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문 끝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2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26478" y="-600884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234481" y="4589598"/>
            <a:ext cx="68531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ko-KR" altLang="en-US" dirty="0" err="1"/>
              <a:t>반복문의</a:t>
            </a:r>
            <a:r>
              <a:rPr lang="ko-KR" altLang="en-US" dirty="0"/>
              <a:t> 기능을 나누었다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랜덤으로 </a:t>
            </a:r>
            <a:r>
              <a:rPr lang="ko-KR" altLang="en-US" dirty="0"/>
              <a:t>뽑아서 새 배열에 저장하는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문제를 출력하는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정답과 오답을 판별하는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빙고를 판별하는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빙고 여부를 </a:t>
            </a:r>
            <a:r>
              <a:rPr lang="ko-KR" altLang="en-US" dirty="0" err="1"/>
              <a:t>출력하는기능</a:t>
            </a:r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721" y="3133198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기대 효과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34481" y="455607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Effect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0" y="-215900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246654" y="4837489"/>
            <a:ext cx="732885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히든카드를</a:t>
            </a:r>
            <a:r>
              <a:rPr lang="ko-KR" altLang="en-US" sz="2000" dirty="0"/>
              <a:t> 배치함으로서 타 </a:t>
            </a:r>
            <a:r>
              <a:rPr lang="ko-KR" altLang="en-US" sz="2000" dirty="0" err="1"/>
              <a:t>빙고판과는</a:t>
            </a:r>
            <a:r>
              <a:rPr lang="ko-KR" altLang="en-US" sz="2000" dirty="0"/>
              <a:t> 유사점을 달리할 수 </a:t>
            </a:r>
            <a:endParaRPr lang="en-US" altLang="ko-KR" sz="2000" dirty="0" smtClean="0"/>
          </a:p>
          <a:p>
            <a:r>
              <a:rPr lang="ko-KR" altLang="en-US" sz="2000" dirty="0" smtClean="0"/>
              <a:t>      있습니다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그 외에 문제는 각각 랜덤으로 출력되기때문에 매 게임마다 </a:t>
            </a:r>
            <a:r>
              <a:rPr lang="ko-KR" altLang="en-US" sz="2000" dirty="0" smtClean="0"/>
              <a:t>새로운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게임을 </a:t>
            </a:r>
            <a:r>
              <a:rPr lang="ko-KR" altLang="en-US" sz="2000" dirty="0"/>
              <a:t>즐기는 듯한 느낌을 줄 수 있습니다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'</a:t>
            </a:r>
            <a:r>
              <a:rPr lang="ko-KR" altLang="en-US" sz="2000" dirty="0"/>
              <a:t>라이프</a:t>
            </a:r>
            <a:r>
              <a:rPr lang="en-US" altLang="ko-KR" sz="2000" dirty="0"/>
              <a:t>'</a:t>
            </a:r>
            <a:r>
              <a:rPr lang="ko-KR" altLang="en-US" sz="2000" dirty="0"/>
              <a:t>기능을 탑재함으로서 게임을 보다 긴장감 있게 </a:t>
            </a:r>
            <a:r>
              <a:rPr lang="ko-KR" altLang="en-US" sz="2000" dirty="0" smtClean="0"/>
              <a:t>즐길 수 있으며 </a:t>
            </a:r>
            <a:r>
              <a:rPr lang="ko-KR" altLang="en-US" sz="2000" dirty="0"/>
              <a:t>보다 </a:t>
            </a:r>
            <a:r>
              <a:rPr lang="ko-KR" altLang="en-US" sz="2000" dirty="0" err="1"/>
              <a:t>익스트림한</a:t>
            </a:r>
            <a:r>
              <a:rPr lang="ko-KR" altLang="en-US" sz="2000" dirty="0"/>
              <a:t> 게임을 즐길 수 있습니다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  <p:sp>
        <p:nvSpPr>
          <p:cNvPr id="32" name="TextBox 20"/>
          <p:cNvSpPr txBox="1"/>
          <p:nvPr/>
        </p:nvSpPr>
        <p:spPr>
          <a:xfrm>
            <a:off x="3902278" y="10546478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236251" y="3699621"/>
            <a:ext cx="3545585" cy="14692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35" name="Group 3"/>
          <p:cNvGrpSpPr>
            <a:grpSpLocks noChangeAspect="1"/>
          </p:cNvGrpSpPr>
          <p:nvPr/>
        </p:nvGrpSpPr>
        <p:grpSpPr>
          <a:xfrm>
            <a:off x="4486148" y="1594756"/>
            <a:ext cx="2834040" cy="1059694"/>
            <a:chOff x="0" y="0"/>
            <a:chExt cx="2834030" cy="1059688"/>
          </a:xfrm>
          <a:solidFill>
            <a:schemeClr val="tx1"/>
          </a:solidFill>
        </p:grpSpPr>
        <p:sp>
          <p:nvSpPr>
            <p:cNvPr id="36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grpFill/>
          </p:spPr>
        </p:sp>
      </p:grpSp>
      <p:sp>
        <p:nvSpPr>
          <p:cNvPr id="37" name="TextBox 20"/>
          <p:cNvSpPr txBox="1"/>
          <p:nvPr/>
        </p:nvSpPr>
        <p:spPr>
          <a:xfrm>
            <a:off x="202197" y="994663"/>
            <a:ext cx="3176666" cy="4571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4481" y="3075454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경쟁력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197" y="317191"/>
            <a:ext cx="2877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文泉驿" panose="020B0600000101010101" charset="-127"/>
                <a:ea typeface="文泉驿" panose="020B0600000101010101" charset="-127"/>
                <a:cs typeface="文泉驿" panose="020B0600000101010101" charset="-127"/>
              </a:rPr>
              <a:t>Competitive</a:t>
            </a:r>
            <a:endParaRPr lang="ko-KR" altLang="en-US" sz="3200" dirty="0">
              <a:latin typeface="文泉驿" panose="020B0600000101010101" charset="-127"/>
              <a:ea typeface="文泉驿" panose="020B0600000101010101" charset="-127"/>
              <a:cs typeface="文泉驿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706" y="80267"/>
            <a:ext cx="9353550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11282" y="1287456"/>
            <a:ext cx="5425660" cy="87058"/>
            <a:chOff x="0" y="0"/>
            <a:chExt cx="2834030" cy="10596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6803955" y="2505456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803984" y="4620520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803993" y="5671442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76164" y="2727065"/>
            <a:ext cx="4137736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 dirty="0" smtClean="0">
                <a:solidFill>
                  <a:srgbClr val="FFFFFF"/>
                </a:solidFill>
                <a:latin typeface="Montserrat"/>
              </a:rPr>
              <a:t>   TEAM</a:t>
            </a:r>
          </a:p>
          <a:p>
            <a:pPr algn="just">
              <a:lnSpc>
                <a:spcPts val="5473"/>
              </a:lnSpc>
            </a:pPr>
            <a:endParaRPr lang="en-US" sz="4490" spc="1306" dirty="0" smtClean="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   석빙고</a:t>
            </a:r>
            <a:endParaRPr lang="en-US" sz="4490" spc="1306" dirty="0" smtClean="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5473"/>
              </a:lnSpc>
            </a:pP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4" name="TextBox 20"/>
          <p:cNvSpPr txBox="1"/>
          <p:nvPr/>
        </p:nvSpPr>
        <p:spPr>
          <a:xfrm>
            <a:off x="1099699" y="565188"/>
            <a:ext cx="6273995" cy="665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altLang="ko-KR" sz="4490" spc="1306" dirty="0" smtClean="0">
                <a:solidFill>
                  <a:srgbClr val="FFFFFF"/>
                </a:solidFill>
                <a:latin typeface="Montserrat"/>
              </a:rPr>
              <a:t>THANK YOU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25" name="Group 8"/>
          <p:cNvGrpSpPr>
            <a:grpSpLocks noChangeAspect="1"/>
          </p:cNvGrpSpPr>
          <p:nvPr/>
        </p:nvGrpSpPr>
        <p:grpSpPr>
          <a:xfrm>
            <a:off x="6510175" y="9874366"/>
            <a:ext cx="778516" cy="790680"/>
            <a:chOff x="0" y="0"/>
            <a:chExt cx="778510" cy="790677"/>
          </a:xfrm>
        </p:grpSpPr>
        <p:sp>
          <p:nvSpPr>
            <p:cNvPr id="26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cxnSp>
        <p:nvCxnSpPr>
          <p:cNvPr id="27" name="직선 연결선 26"/>
          <p:cNvCxnSpPr/>
          <p:nvPr/>
        </p:nvCxnSpPr>
        <p:spPr>
          <a:xfrm flipH="1">
            <a:off x="6455197" y="9893578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13613" y="10261299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  <p:sp>
        <p:nvSpPr>
          <p:cNvPr id="33" name="TextBox 32"/>
          <p:cNvSpPr txBox="1"/>
          <p:nvPr/>
        </p:nvSpPr>
        <p:spPr>
          <a:xfrm>
            <a:off x="6470713" y="9893578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305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2750" y="-139700"/>
            <a:ext cx="9353550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 dirty="0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3786" y="5295386"/>
            <a:ext cx="569482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dirty="0" err="1" smtClean="0">
                <a:solidFill>
                  <a:srgbClr val="FFFFFF"/>
                </a:solidFill>
                <a:latin typeface="+mn-ea"/>
              </a:rPr>
              <a:t>Eclipse</a:t>
            </a:r>
            <a:r>
              <a:rPr lang="en-US" dirty="0" err="1" smtClean="0">
                <a:solidFill>
                  <a:srgbClr val="FFFFFF"/>
                </a:solidFill>
                <a:latin typeface="+mn-ea"/>
              </a:rPr>
              <a:t>를</a:t>
            </a:r>
            <a:r>
              <a:rPr lang="en-US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사용하여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3x3빙고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게임을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제작하였습니다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algn="l">
              <a:lnSpc>
                <a:spcPts val="2748"/>
              </a:lnSpc>
            </a:pPr>
            <a:r>
              <a:rPr lang="en-US" dirty="0" smtClean="0">
                <a:solidFill>
                  <a:srgbClr val="FFFFFF"/>
                </a:solidFill>
                <a:latin typeface="+mn-ea"/>
              </a:rPr>
              <a:t>위 </a:t>
            </a:r>
            <a:r>
              <a:rPr lang="en-US" dirty="0" err="1" smtClean="0">
                <a:solidFill>
                  <a:srgbClr val="FFFFFF"/>
                </a:solidFill>
                <a:latin typeface="+mn-ea"/>
              </a:rPr>
              <a:t>게임은</a:t>
            </a:r>
            <a:r>
              <a:rPr lang="en-US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3x3빙고칸안에 9개의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퀴즈가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랜덤으로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출력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되며</a:t>
            </a:r>
            <a:r>
              <a:rPr lang="en-US" dirty="0" err="1" smtClean="0">
                <a:solidFill>
                  <a:srgbClr val="FFFFFF"/>
                </a:solidFill>
                <a:latin typeface="+mn-ea"/>
              </a:rPr>
              <a:t>,출력된</a:t>
            </a:r>
            <a:r>
              <a:rPr lang="en-US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퀴즈의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정답을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맞추면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빙고칸이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한 개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사라지며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열과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n-ea"/>
              </a:rPr>
              <a:t>행, </a:t>
            </a:r>
            <a:r>
              <a:rPr lang="en-US" dirty="0" err="1" smtClean="0">
                <a:solidFill>
                  <a:srgbClr val="FFFFFF"/>
                </a:solidFill>
                <a:latin typeface="+mn-ea"/>
              </a:rPr>
              <a:t>대각이</a:t>
            </a:r>
            <a:r>
              <a:rPr lang="en-US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연속적으로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3칸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있을시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n-ea"/>
              </a:rPr>
              <a:t>1BINGO가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되며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총 3개의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BINGO</a:t>
            </a:r>
            <a:r>
              <a:rPr lang="en-US" dirty="0" err="1" smtClean="0">
                <a:solidFill>
                  <a:srgbClr val="FFFFFF"/>
                </a:solidFill>
                <a:latin typeface="+mn-ea"/>
              </a:rPr>
              <a:t>가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+mn-ea"/>
              </a:rPr>
              <a:t>되었을경우</a:t>
            </a:r>
            <a:r>
              <a:rPr lang="en-US" dirty="0" smtClean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게임이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n-ea"/>
              </a:rPr>
              <a:t>종료됩니다</a:t>
            </a:r>
            <a:r>
              <a:rPr lang="en-US" dirty="0">
                <a:solidFill>
                  <a:srgbClr val="FFFFFF"/>
                </a:solidFill>
                <a:latin typeface="+mn-ea"/>
              </a:rPr>
              <a:t>. 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3" name="TextBox 20"/>
          <p:cNvSpPr txBox="1"/>
          <p:nvPr/>
        </p:nvSpPr>
        <p:spPr>
          <a:xfrm>
            <a:off x="276298" y="2514830"/>
            <a:ext cx="6273995" cy="668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altLang="ko-KR" sz="4400" spc="1306" smtClean="0">
                <a:solidFill>
                  <a:srgbClr val="FFFFFF"/>
                </a:solidFill>
                <a:latin typeface="Montserrat"/>
              </a:rPr>
              <a:t>2)</a:t>
            </a:r>
            <a:r>
              <a:rPr lang="ko-KR" altLang="en-US" sz="4400" spc="1306" dirty="0" smtClean="0">
                <a:solidFill>
                  <a:srgbClr val="FFFFFF"/>
                </a:solidFill>
                <a:latin typeface="Montserrat"/>
              </a:rPr>
              <a:t>목표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2723" y="887118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grpSp>
        <p:nvGrpSpPr>
          <p:cNvPr id="25" name="Group 8"/>
          <p:cNvGrpSpPr>
            <a:grpSpLocks noChangeAspect="1"/>
          </p:cNvGrpSpPr>
          <p:nvPr/>
        </p:nvGrpSpPr>
        <p:grpSpPr>
          <a:xfrm>
            <a:off x="6403477" y="8992753"/>
            <a:ext cx="778516" cy="790680"/>
            <a:chOff x="0" y="0"/>
            <a:chExt cx="778510" cy="790677"/>
          </a:xfrm>
        </p:grpSpPr>
        <p:sp>
          <p:nvSpPr>
            <p:cNvPr id="26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7" name="TextBox 26"/>
          <p:cNvSpPr txBox="1"/>
          <p:nvPr/>
        </p:nvSpPr>
        <p:spPr>
          <a:xfrm>
            <a:off x="6369253" y="887118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4</a:t>
            </a:r>
            <a:endParaRPr lang="ko-KR" alt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6717367" y="9361871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6369253" y="9030146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5725" y="4267"/>
            <a:ext cx="7562419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2" name="Freeform 2"/>
          <p:cNvSpPr/>
          <p:nvPr/>
        </p:nvSpPr>
        <p:spPr>
          <a:xfrm>
            <a:off x="140689" y="411086"/>
            <a:ext cx="7556500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</p:sp>
      <p:sp>
        <p:nvSpPr>
          <p:cNvPr id="25" name="TextBox 20"/>
          <p:cNvSpPr txBox="1"/>
          <p:nvPr/>
        </p:nvSpPr>
        <p:spPr>
          <a:xfrm>
            <a:off x="202197" y="1935232"/>
            <a:ext cx="5144424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altLang="ko-KR" sz="4800" spc="1306" dirty="0">
                <a:solidFill>
                  <a:srgbClr val="FFFFFF"/>
                </a:solidFill>
                <a:latin typeface="Montserrat"/>
              </a:rPr>
              <a:t>3)</a:t>
            </a:r>
            <a:r>
              <a:rPr lang="ko-KR" altLang="en-US" sz="4800" spc="130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요구 사항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475" y="4067022"/>
            <a:ext cx="7371336" cy="3870478"/>
          </a:xfrm>
          <a:prstGeom prst="rect">
            <a:avLst/>
          </a:prstGeom>
        </p:spPr>
      </p:pic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603967" y="906092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grpSp>
        <p:nvGrpSpPr>
          <p:cNvPr id="34" name="Group 8"/>
          <p:cNvGrpSpPr>
            <a:grpSpLocks noChangeAspect="1"/>
          </p:cNvGrpSpPr>
          <p:nvPr/>
        </p:nvGrpSpPr>
        <p:grpSpPr>
          <a:xfrm>
            <a:off x="6555877" y="9145153"/>
            <a:ext cx="778516" cy="790680"/>
            <a:chOff x="0" y="0"/>
            <a:chExt cx="778510" cy="790677"/>
          </a:xfrm>
        </p:grpSpPr>
        <p:sp>
          <p:nvSpPr>
            <p:cNvPr id="35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6" name="TextBox 35"/>
          <p:cNvSpPr txBox="1"/>
          <p:nvPr/>
        </p:nvSpPr>
        <p:spPr>
          <a:xfrm>
            <a:off x="6530226" y="9048844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5</a:t>
            </a:r>
            <a:endParaRPr lang="ko-KR" altLang="en-US" sz="3600" dirty="0"/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6532214" y="9166706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82344" y="9480552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77312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-5919" y="17866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2" name="Freeform 2"/>
          <p:cNvSpPr/>
          <p:nvPr/>
        </p:nvSpPr>
        <p:spPr>
          <a:xfrm>
            <a:off x="0" y="17866"/>
            <a:ext cx="7661275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</p:sp>
      <p:sp>
        <p:nvSpPr>
          <p:cNvPr id="25" name="TextBox 20"/>
          <p:cNvSpPr txBox="1"/>
          <p:nvPr/>
        </p:nvSpPr>
        <p:spPr>
          <a:xfrm>
            <a:off x="494132" y="938279"/>
            <a:ext cx="3700081" cy="6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요구 사항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4212884" y="2759163"/>
            <a:ext cx="4968747" cy="667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해결 방법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9250" y="38227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</a:t>
            </a:r>
            <a:r>
              <a:rPr lang="ko-KR" altLang="en-US" dirty="0" smtClean="0">
                <a:solidFill>
                  <a:schemeClr val="bg1"/>
                </a:solidFill>
              </a:rPr>
              <a:t>열 혹은 행으로 </a:t>
            </a: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개가 될 경우 </a:t>
            </a:r>
            <a:r>
              <a:rPr lang="ko-KR" altLang="en-US" dirty="0" err="1" smtClean="0">
                <a:solidFill>
                  <a:schemeClr val="bg1"/>
                </a:solidFill>
              </a:rPr>
              <a:t>빙고라고</a:t>
            </a:r>
            <a:r>
              <a:rPr lang="ko-KR" altLang="en-US" dirty="0" smtClean="0">
                <a:solidFill>
                  <a:schemeClr val="bg1"/>
                </a:solidFill>
              </a:rPr>
              <a:t> 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534261" y="4577699"/>
            <a:ext cx="70616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			for(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=1;i&lt;6;i+=2)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for(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j=1; j&lt;6 ;j+=2)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if(board[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][j]=='x') {//</a:t>
            </a:r>
            <a:r>
              <a:rPr lang="ko-KR" altLang="en-US" dirty="0">
                <a:solidFill>
                  <a:schemeClr val="bg1"/>
                </a:solidFill>
              </a:rPr>
              <a:t>가로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						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++;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}if(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==3)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bingo++;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=0;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//</a:t>
            </a:r>
            <a:r>
              <a:rPr lang="ko-KR" altLang="en-US" dirty="0">
                <a:solidFill>
                  <a:schemeClr val="bg1"/>
                </a:solidFill>
              </a:rPr>
              <a:t>세로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				</a:t>
            </a:r>
            <a:r>
              <a:rPr lang="en-US" altLang="ko-KR" dirty="0">
                <a:solidFill>
                  <a:schemeClr val="bg1"/>
                </a:solidFill>
              </a:rPr>
              <a:t>for(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j=1;j&lt;6; j+=2)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if(board[j][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]=='x')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++;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if(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==3)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bingo++;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=0;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}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63917" y="6392180"/>
            <a:ext cx="2671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가로 혹은 세로로 </a:t>
            </a: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개의 정답을 </a:t>
            </a:r>
            <a:r>
              <a:rPr lang="ko-KR" altLang="en-US" dirty="0" err="1" smtClean="0">
                <a:solidFill>
                  <a:schemeClr val="bg1"/>
                </a:solidFill>
              </a:rPr>
              <a:t>맞출경우</a:t>
            </a:r>
            <a:r>
              <a:rPr lang="ko-KR" altLang="en-US" dirty="0" smtClean="0">
                <a:solidFill>
                  <a:schemeClr val="bg1"/>
                </a:solidFill>
              </a:rPr>
              <a:t> 카운트 하여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그 카운트가 </a:t>
            </a: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개가 연속적으로 입력 될 경우 </a:t>
            </a:r>
            <a:r>
              <a:rPr lang="ko-KR" altLang="en-US" dirty="0" err="1" smtClean="0">
                <a:solidFill>
                  <a:schemeClr val="bg1"/>
                </a:solidFill>
              </a:rPr>
              <a:t>빙고라고</a:t>
            </a:r>
            <a:r>
              <a:rPr lang="ko-KR" altLang="en-US" dirty="0" smtClean="0">
                <a:solidFill>
                  <a:schemeClr val="bg1"/>
                </a:solidFill>
              </a:rPr>
              <a:t> 출력한다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202197" y="2032769"/>
            <a:ext cx="6200551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800" spc="1306" dirty="0" smtClean="0">
                <a:solidFill>
                  <a:srgbClr val="FFFFFF"/>
                </a:solidFill>
                <a:latin typeface="Montserrat"/>
              </a:rPr>
              <a:t>①</a:t>
            </a:r>
            <a:r>
              <a:rPr lang="ko-KR" altLang="en-US" sz="4490" spc="1306" dirty="0" err="1" smtClean="0">
                <a:solidFill>
                  <a:srgbClr val="FFFFFF"/>
                </a:solidFill>
                <a:latin typeface="Montserrat"/>
              </a:rPr>
              <a:t>게임</a:t>
            </a:r>
            <a:r>
              <a:rPr lang="ko-KR" altLang="en-US" sz="4490" spc="1306" dirty="0" err="1" smtClean="0">
                <a:solidFill>
                  <a:srgbClr val="FFFFFF"/>
                </a:solidFill>
                <a:latin typeface="Montserrat"/>
              </a:rPr>
              <a:t>룰</a:t>
            </a: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 확립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572805" y="906092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6</a:t>
            </a:r>
            <a:endParaRPr lang="ko-KR" altLang="en-US" sz="3600" dirty="0"/>
          </a:p>
        </p:txBody>
      </p:sp>
      <p:grpSp>
        <p:nvGrpSpPr>
          <p:cNvPr id="35" name="Group 8"/>
          <p:cNvGrpSpPr>
            <a:grpSpLocks noChangeAspect="1"/>
          </p:cNvGrpSpPr>
          <p:nvPr/>
        </p:nvGrpSpPr>
        <p:grpSpPr>
          <a:xfrm>
            <a:off x="6555877" y="9145153"/>
            <a:ext cx="778516" cy="790680"/>
            <a:chOff x="0" y="0"/>
            <a:chExt cx="778510" cy="790677"/>
          </a:xfrm>
        </p:grpSpPr>
        <p:sp>
          <p:nvSpPr>
            <p:cNvPr id="36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6"/>
          <p:cNvSpPr txBox="1"/>
          <p:nvPr/>
        </p:nvSpPr>
        <p:spPr>
          <a:xfrm>
            <a:off x="6499288" y="902707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6</a:t>
            </a:r>
            <a:endParaRPr lang="ko-KR" altLang="en-US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6898777" y="9510607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532214" y="9166706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14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-5919" y="17866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2" name="Freeform 2"/>
          <p:cNvSpPr/>
          <p:nvPr/>
        </p:nvSpPr>
        <p:spPr>
          <a:xfrm>
            <a:off x="-104775" y="32027"/>
            <a:ext cx="7661275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</p:sp>
      <p:sp>
        <p:nvSpPr>
          <p:cNvPr id="25" name="TextBox 20"/>
          <p:cNvSpPr txBox="1"/>
          <p:nvPr/>
        </p:nvSpPr>
        <p:spPr>
          <a:xfrm>
            <a:off x="494132" y="938279"/>
            <a:ext cx="3700081" cy="6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요구 사항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4212884" y="2759163"/>
            <a:ext cx="4968747" cy="667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해결 방법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9250" y="38227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2.</a:t>
            </a:r>
            <a:r>
              <a:rPr lang="ko-KR" altLang="en-US" dirty="0" smtClean="0">
                <a:solidFill>
                  <a:schemeClr val="bg1"/>
                </a:solidFill>
              </a:rPr>
              <a:t>대각선으로 </a:t>
            </a: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개가 될 경우 </a:t>
            </a:r>
            <a:r>
              <a:rPr lang="ko-KR" altLang="en-US" dirty="0" err="1" smtClean="0">
                <a:solidFill>
                  <a:schemeClr val="bg1"/>
                </a:solidFill>
              </a:rPr>
              <a:t>빙고라고</a:t>
            </a:r>
            <a:r>
              <a:rPr lang="ko-KR" altLang="en-US" dirty="0" smtClean="0">
                <a:solidFill>
                  <a:schemeClr val="bg1"/>
                </a:solidFill>
              </a:rPr>
              <a:t> 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546601" y="4291182"/>
            <a:ext cx="70616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for(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=1;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&lt;6;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+=2)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for(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j=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; j&lt;=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; </a:t>
            </a:r>
            <a:r>
              <a:rPr lang="en-US" altLang="ko-KR" dirty="0" err="1">
                <a:solidFill>
                  <a:schemeClr val="bg1"/>
                </a:solidFill>
              </a:rPr>
              <a:t>j++</a:t>
            </a:r>
            <a:r>
              <a:rPr lang="en-US" altLang="ko-KR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 if(board[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][j]=='x')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 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++;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if(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==3)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bingo++;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}//</a:t>
            </a:r>
            <a:r>
              <a:rPr lang="ko-KR" altLang="en-US" dirty="0">
                <a:solidFill>
                  <a:schemeClr val="bg1"/>
                </a:solidFill>
              </a:rPr>
              <a:t>왼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r>
              <a:rPr lang="ko-KR" altLang="en-US" dirty="0">
                <a:solidFill>
                  <a:schemeClr val="bg1"/>
                </a:solidFill>
              </a:rPr>
              <a:t>오 대각선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			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=0;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for(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=1;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&lt;6; 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+=2)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for(</a:t>
            </a:r>
            <a:r>
              <a:rPr lang="en-US" altLang="ko-KR" dirty="0" err="1">
                <a:solidFill>
                  <a:schemeClr val="bg1"/>
                </a:solidFill>
              </a:rPr>
              <a:t>int</a:t>
            </a:r>
            <a:r>
              <a:rPr lang="en-US" altLang="ko-KR" dirty="0">
                <a:solidFill>
                  <a:schemeClr val="bg1"/>
                </a:solidFill>
              </a:rPr>
              <a:t> j=6-i; j&gt;=6-i; j--)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 if(board[</a:t>
            </a:r>
            <a:r>
              <a:rPr lang="en-US" altLang="ko-KR" dirty="0" err="1">
                <a:solidFill>
                  <a:schemeClr val="bg1"/>
                </a:solidFill>
              </a:rPr>
              <a:t>i</a:t>
            </a:r>
            <a:r>
              <a:rPr lang="en-US" altLang="ko-KR" dirty="0">
                <a:solidFill>
                  <a:schemeClr val="bg1"/>
                </a:solidFill>
              </a:rPr>
              <a:t>][j]=='x')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 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++;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 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if(</a:t>
            </a:r>
            <a:r>
              <a:rPr lang="en-US" altLang="ko-KR" dirty="0" err="1">
                <a:solidFill>
                  <a:schemeClr val="bg1"/>
                </a:solidFill>
              </a:rPr>
              <a:t>bcnt</a:t>
            </a:r>
            <a:r>
              <a:rPr lang="en-US" altLang="ko-KR" dirty="0">
                <a:solidFill>
                  <a:schemeClr val="bg1"/>
                </a:solidFill>
              </a:rPr>
              <a:t>==3)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bingo++;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}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}//</a:t>
            </a:r>
            <a:r>
              <a:rPr lang="ko-KR" altLang="en-US" dirty="0">
                <a:solidFill>
                  <a:schemeClr val="bg1"/>
                </a:solidFill>
              </a:rPr>
              <a:t>오</a:t>
            </a:r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왼 대각선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3917" y="6392180"/>
            <a:ext cx="2671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왼쪽에서 대각선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그리고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우측에서 대각선으로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개의 정답을 맞췄을 경우 </a:t>
            </a:r>
            <a:r>
              <a:rPr lang="ko-KR" altLang="en-US" dirty="0" err="1" smtClean="0">
                <a:solidFill>
                  <a:schemeClr val="bg1"/>
                </a:solidFill>
              </a:rPr>
              <a:t>빙고라고</a:t>
            </a:r>
            <a:r>
              <a:rPr lang="ko-KR" altLang="en-US" dirty="0" smtClean="0">
                <a:solidFill>
                  <a:schemeClr val="bg1"/>
                </a:solidFill>
              </a:rPr>
              <a:t> 출력 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3" name="TextBox 20"/>
          <p:cNvSpPr txBox="1"/>
          <p:nvPr/>
        </p:nvSpPr>
        <p:spPr>
          <a:xfrm>
            <a:off x="202197" y="2032769"/>
            <a:ext cx="6200551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800" spc="1306" dirty="0" smtClean="0">
                <a:solidFill>
                  <a:srgbClr val="FFFFFF"/>
                </a:solidFill>
                <a:latin typeface="Montserrat"/>
              </a:rPr>
              <a:t>②</a:t>
            </a:r>
            <a:r>
              <a:rPr lang="ko-KR" altLang="en-US" sz="4490" spc="1306" dirty="0" err="1" smtClean="0">
                <a:solidFill>
                  <a:srgbClr val="FFFFFF"/>
                </a:solidFill>
                <a:latin typeface="Montserrat"/>
              </a:rPr>
              <a:t>게임</a:t>
            </a:r>
            <a:r>
              <a:rPr lang="ko-KR" altLang="en-US" sz="4490" spc="1306" dirty="0" err="1" smtClean="0">
                <a:solidFill>
                  <a:srgbClr val="FFFFFF"/>
                </a:solidFill>
                <a:latin typeface="Montserrat"/>
              </a:rPr>
              <a:t>룰</a:t>
            </a: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 확립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86292" y="9060927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7</a:t>
            </a:r>
            <a:endParaRPr lang="ko-KR" altLang="en-US" sz="3600" dirty="0"/>
          </a:p>
        </p:txBody>
      </p:sp>
      <p:grpSp>
        <p:nvGrpSpPr>
          <p:cNvPr id="35" name="Group 8"/>
          <p:cNvGrpSpPr>
            <a:grpSpLocks noChangeAspect="1"/>
          </p:cNvGrpSpPr>
          <p:nvPr/>
        </p:nvGrpSpPr>
        <p:grpSpPr>
          <a:xfrm>
            <a:off x="6555877" y="9145153"/>
            <a:ext cx="778516" cy="790680"/>
            <a:chOff x="0" y="0"/>
            <a:chExt cx="778510" cy="790677"/>
          </a:xfrm>
        </p:grpSpPr>
        <p:sp>
          <p:nvSpPr>
            <p:cNvPr id="36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6"/>
          <p:cNvSpPr txBox="1"/>
          <p:nvPr/>
        </p:nvSpPr>
        <p:spPr>
          <a:xfrm>
            <a:off x="6489482" y="904022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7</a:t>
            </a:r>
            <a:endParaRPr lang="ko-KR" altLang="en-US" sz="3600" dirty="0"/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6532214" y="9166706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98777" y="9510607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7525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-5919" y="17866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2" name="Freeform 2"/>
          <p:cNvSpPr/>
          <p:nvPr/>
        </p:nvSpPr>
        <p:spPr>
          <a:xfrm>
            <a:off x="-104775" y="32027"/>
            <a:ext cx="7661275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</p:sp>
      <p:sp>
        <p:nvSpPr>
          <p:cNvPr id="25" name="TextBox 20"/>
          <p:cNvSpPr txBox="1"/>
          <p:nvPr/>
        </p:nvSpPr>
        <p:spPr>
          <a:xfrm>
            <a:off x="494132" y="938279"/>
            <a:ext cx="3700081" cy="6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요구 사항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4212884" y="2759163"/>
            <a:ext cx="4968747" cy="667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해결 방법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9250" y="38227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</a:t>
            </a:r>
            <a:r>
              <a:rPr lang="ko-KR" altLang="en-US" dirty="0" smtClean="0">
                <a:solidFill>
                  <a:schemeClr val="bg1"/>
                </a:solidFill>
              </a:rPr>
              <a:t>빙고가 </a:t>
            </a: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빙고가 되었을 경우 게임을 종료한다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466977" y="4611572"/>
            <a:ext cx="49650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					if(bingo==1)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</a:t>
            </a:r>
            <a:r>
              <a:rPr lang="en-US" altLang="ko-KR" dirty="0" err="1">
                <a:solidFill>
                  <a:schemeClr val="bg1"/>
                </a:solidFill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</a:rPr>
              <a:t>("1 BINGO");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bingo=0;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}else if(bingo==2)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</a:t>
            </a:r>
            <a:r>
              <a:rPr lang="en-US" altLang="ko-KR" dirty="0" err="1">
                <a:solidFill>
                  <a:schemeClr val="bg1"/>
                </a:solidFill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</a:rPr>
              <a:t>("2 BINGO");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bingo=0;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}else if(bingo&gt;=3)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</a:t>
            </a:r>
            <a:r>
              <a:rPr lang="en-US" altLang="ko-KR" dirty="0" err="1">
                <a:solidFill>
                  <a:schemeClr val="bg1"/>
                </a:solidFill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</a:rPr>
              <a:t>("3 BINGO");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</a:t>
            </a:r>
            <a:r>
              <a:rPr lang="en-US" altLang="ko-KR" dirty="0" err="1">
                <a:solidFill>
                  <a:schemeClr val="bg1"/>
                </a:solidFill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</a:rPr>
              <a:t>("★WIN★");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break;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}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63917" y="6392180"/>
            <a:ext cx="2671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빙고를 카운트하여 </a:t>
            </a:r>
            <a:r>
              <a:rPr lang="ko-KR" altLang="en-US" dirty="0" err="1" smtClean="0">
                <a:solidFill>
                  <a:schemeClr val="bg1"/>
                </a:solidFill>
              </a:rPr>
              <a:t>빙고라는</a:t>
            </a:r>
            <a:r>
              <a:rPr lang="ko-KR" altLang="en-US" dirty="0" smtClean="0">
                <a:solidFill>
                  <a:schemeClr val="bg1"/>
                </a:solidFill>
              </a:rPr>
              <a:t> 변수에 저장한다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빙고가 </a:t>
            </a: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빙고가 되었을 경우 게임은 종료되며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WIN</a:t>
            </a:r>
            <a:r>
              <a:rPr lang="ko-KR" altLang="en-US" dirty="0" smtClean="0">
                <a:solidFill>
                  <a:schemeClr val="bg1"/>
                </a:solidFill>
              </a:rPr>
              <a:t>글자를 출력한다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3" name="TextBox 20"/>
          <p:cNvSpPr txBox="1"/>
          <p:nvPr/>
        </p:nvSpPr>
        <p:spPr>
          <a:xfrm>
            <a:off x="202197" y="2032769"/>
            <a:ext cx="6200551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800" spc="1306" dirty="0" smtClean="0">
                <a:solidFill>
                  <a:srgbClr val="FFFFFF"/>
                </a:solidFill>
                <a:latin typeface="Montserrat"/>
              </a:rPr>
              <a:t>③</a:t>
            </a:r>
            <a:r>
              <a:rPr lang="ko-KR" altLang="en-US" sz="4490" spc="1306" dirty="0" err="1" smtClean="0">
                <a:solidFill>
                  <a:srgbClr val="FFFFFF"/>
                </a:solidFill>
                <a:latin typeface="Montserrat"/>
              </a:rPr>
              <a:t>게임</a:t>
            </a:r>
            <a:r>
              <a:rPr lang="ko-KR" altLang="en-US" sz="4490" spc="1306" dirty="0" err="1" smtClean="0">
                <a:solidFill>
                  <a:srgbClr val="FFFFFF"/>
                </a:solidFill>
                <a:latin typeface="Montserrat"/>
              </a:rPr>
              <a:t>룰</a:t>
            </a: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 확립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59496" y="9060831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8</a:t>
            </a:r>
            <a:endParaRPr lang="ko-KR" altLang="en-US" sz="3600" dirty="0"/>
          </a:p>
        </p:txBody>
      </p:sp>
      <p:grpSp>
        <p:nvGrpSpPr>
          <p:cNvPr id="35" name="Group 8"/>
          <p:cNvGrpSpPr>
            <a:grpSpLocks noChangeAspect="1"/>
          </p:cNvGrpSpPr>
          <p:nvPr/>
        </p:nvGrpSpPr>
        <p:grpSpPr>
          <a:xfrm>
            <a:off x="6555877" y="9145153"/>
            <a:ext cx="778516" cy="790680"/>
            <a:chOff x="0" y="0"/>
            <a:chExt cx="778510" cy="790677"/>
          </a:xfrm>
        </p:grpSpPr>
        <p:sp>
          <p:nvSpPr>
            <p:cNvPr id="36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7" name="TextBox 36"/>
          <p:cNvSpPr txBox="1"/>
          <p:nvPr/>
        </p:nvSpPr>
        <p:spPr>
          <a:xfrm>
            <a:off x="6511735" y="904667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8</a:t>
            </a:r>
            <a:endParaRPr lang="ko-KR" altLang="en-US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6898777" y="9510607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532214" y="9166706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30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2197" y="1260929"/>
            <a:ext cx="2834040" cy="1059694"/>
            <a:chOff x="0" y="0"/>
            <a:chExt cx="2834030" cy="1059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4005" cy="1059688"/>
            </a:xfrm>
            <a:custGeom>
              <a:avLst/>
              <a:gdLst/>
              <a:ahLst/>
              <a:cxnLst/>
              <a:rect l="l" t="t" r="r" b="b"/>
              <a:pathLst>
                <a:path w="2834005" h="1059688">
                  <a:moveTo>
                    <a:pt x="0" y="0"/>
                  </a:moveTo>
                  <a:lnTo>
                    <a:pt x="0" y="1059688"/>
                  </a:lnTo>
                  <a:lnTo>
                    <a:pt x="2834005" y="1059688"/>
                  </a:lnTo>
                  <a:lnTo>
                    <a:pt x="283400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8327" y="4045944"/>
            <a:ext cx="47625" cy="1771888"/>
          </a:xfrm>
          <a:custGeom>
            <a:avLst/>
            <a:gdLst/>
            <a:ahLst/>
            <a:cxnLst/>
            <a:rect l="l" t="t" r="r" b="b"/>
            <a:pathLst>
              <a:path w="47625" h="1771888">
                <a:moveTo>
                  <a:pt x="0" y="0"/>
                </a:moveTo>
                <a:lnTo>
                  <a:pt x="47625" y="0"/>
                </a:lnTo>
                <a:lnTo>
                  <a:pt x="47625" y="1771888"/>
                </a:lnTo>
                <a:lnTo>
                  <a:pt x="0" y="177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8355" y="6161008"/>
            <a:ext cx="47625" cy="742979"/>
          </a:xfrm>
          <a:custGeom>
            <a:avLst/>
            <a:gdLst/>
            <a:ahLst/>
            <a:cxnLst/>
            <a:rect l="l" t="t" r="r" b="b"/>
            <a:pathLst>
              <a:path w="47625" h="742979">
                <a:moveTo>
                  <a:pt x="0" y="0"/>
                </a:moveTo>
                <a:lnTo>
                  <a:pt x="47625" y="0"/>
                </a:lnTo>
                <a:lnTo>
                  <a:pt x="47625" y="742979"/>
                </a:lnTo>
                <a:lnTo>
                  <a:pt x="0" y="74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8365" y="7211930"/>
            <a:ext cx="47625" cy="371494"/>
          </a:xfrm>
          <a:custGeom>
            <a:avLst/>
            <a:gdLst/>
            <a:ahLst/>
            <a:cxnLst/>
            <a:rect l="l" t="t" r="r" b="b"/>
            <a:pathLst>
              <a:path w="47625" h="371494">
                <a:moveTo>
                  <a:pt x="0" y="0"/>
                </a:moveTo>
                <a:lnTo>
                  <a:pt x="47625" y="0"/>
                </a:lnTo>
                <a:lnTo>
                  <a:pt x="47625" y="371494"/>
                </a:lnTo>
                <a:lnTo>
                  <a:pt x="0" y="3714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251077" y="8840353"/>
            <a:ext cx="778516" cy="790680"/>
            <a:chOff x="0" y="0"/>
            <a:chExt cx="778510" cy="79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13421" y="1424683"/>
            <a:ext cx="678913" cy="733415"/>
            <a:chOff x="0" y="0"/>
            <a:chExt cx="678917" cy="733412"/>
          </a:xfrm>
        </p:grpSpPr>
        <p:sp>
          <p:nvSpPr>
            <p:cNvPr id="11" name="Freeform 11"/>
            <p:cNvSpPr/>
            <p:nvPr/>
          </p:nvSpPr>
          <p:spPr>
            <a:xfrm>
              <a:off x="136144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5933" y="224790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5849" y="224790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335"/>
                  </a:lnTo>
                  <a:cubicBezTo>
                    <a:pt x="0" y="11557"/>
                    <a:pt x="381" y="9906"/>
                    <a:pt x="1016" y="8255"/>
                  </a:cubicBezTo>
                  <a:lnTo>
                    <a:pt x="2667" y="5207"/>
                  </a:lnTo>
                  <a:lnTo>
                    <a:pt x="6604" y="1778"/>
                  </a:lnTo>
                  <a:lnTo>
                    <a:pt x="11557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6144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5933" y="326009"/>
              <a:ext cx="46482" cy="46609"/>
            </a:xfrm>
            <a:custGeom>
              <a:avLst/>
              <a:gdLst/>
              <a:ahLst/>
              <a:cxnLst/>
              <a:rect l="l" t="t" r="r" b="b"/>
              <a:pathLst>
                <a:path w="46482" h="46609">
                  <a:moveTo>
                    <a:pt x="13208" y="0"/>
                  </a:moveTo>
                  <a:lnTo>
                    <a:pt x="33274" y="0"/>
                  </a:lnTo>
                  <a:lnTo>
                    <a:pt x="36703" y="381"/>
                  </a:lnTo>
                  <a:lnTo>
                    <a:pt x="41402" y="2667"/>
                  </a:lnTo>
                  <a:lnTo>
                    <a:pt x="44831" y="6604"/>
                  </a:lnTo>
                  <a:lnTo>
                    <a:pt x="46482" y="11557"/>
                  </a:lnTo>
                  <a:lnTo>
                    <a:pt x="46482" y="33401"/>
                  </a:lnTo>
                  <a:cubicBezTo>
                    <a:pt x="46482" y="35179"/>
                    <a:pt x="46101" y="36830"/>
                    <a:pt x="45466" y="38481"/>
                  </a:cubicBezTo>
                  <a:lnTo>
                    <a:pt x="43815" y="41529"/>
                  </a:lnTo>
                  <a:lnTo>
                    <a:pt x="39878" y="44958"/>
                  </a:lnTo>
                  <a:lnTo>
                    <a:pt x="34925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208"/>
                  </a:lnTo>
                  <a:cubicBezTo>
                    <a:pt x="0" y="11430"/>
                    <a:pt x="381" y="9779"/>
                    <a:pt x="1016" y="8128"/>
                  </a:cubicBezTo>
                  <a:lnTo>
                    <a:pt x="2667" y="5080"/>
                  </a:lnTo>
                  <a:lnTo>
                    <a:pt x="6604" y="165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5849" y="326009"/>
              <a:ext cx="46355" cy="46609"/>
            </a:xfrm>
            <a:custGeom>
              <a:avLst/>
              <a:gdLst/>
              <a:ahLst/>
              <a:cxnLst/>
              <a:rect l="l" t="t" r="r" b="b"/>
              <a:pathLst>
                <a:path w="46355" h="46609">
                  <a:moveTo>
                    <a:pt x="13208" y="0"/>
                  </a:moveTo>
                  <a:lnTo>
                    <a:pt x="33147" y="0"/>
                  </a:lnTo>
                  <a:lnTo>
                    <a:pt x="36576" y="381"/>
                  </a:lnTo>
                  <a:lnTo>
                    <a:pt x="41275" y="2667"/>
                  </a:lnTo>
                  <a:lnTo>
                    <a:pt x="44704" y="6604"/>
                  </a:lnTo>
                  <a:lnTo>
                    <a:pt x="46355" y="11557"/>
                  </a:lnTo>
                  <a:lnTo>
                    <a:pt x="46355" y="33401"/>
                  </a:lnTo>
                  <a:cubicBezTo>
                    <a:pt x="46355" y="35179"/>
                    <a:pt x="45974" y="36830"/>
                    <a:pt x="45339" y="38481"/>
                  </a:cubicBezTo>
                  <a:lnTo>
                    <a:pt x="43688" y="41529"/>
                  </a:lnTo>
                  <a:lnTo>
                    <a:pt x="39751" y="44958"/>
                  </a:lnTo>
                  <a:lnTo>
                    <a:pt x="34798" y="46609"/>
                  </a:lnTo>
                  <a:lnTo>
                    <a:pt x="13208" y="46609"/>
                  </a:lnTo>
                  <a:cubicBezTo>
                    <a:pt x="11430" y="46609"/>
                    <a:pt x="9779" y="46228"/>
                    <a:pt x="8128" y="45593"/>
                  </a:cubicBezTo>
                  <a:lnTo>
                    <a:pt x="5080" y="43942"/>
                  </a:lnTo>
                  <a:lnTo>
                    <a:pt x="1651" y="40005"/>
                  </a:lnTo>
                  <a:lnTo>
                    <a:pt x="0" y="35052"/>
                  </a:lnTo>
                  <a:lnTo>
                    <a:pt x="0" y="13462"/>
                  </a:lnTo>
                  <a:cubicBezTo>
                    <a:pt x="0" y="11684"/>
                    <a:pt x="381" y="10033"/>
                    <a:pt x="1016" y="8382"/>
                  </a:cubicBezTo>
                  <a:lnTo>
                    <a:pt x="2667" y="5334"/>
                  </a:lnTo>
                  <a:lnTo>
                    <a:pt x="6604" y="1905"/>
                  </a:lnTo>
                  <a:lnTo>
                    <a:pt x="11557" y="2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8191" y="532130"/>
              <a:ext cx="26543" cy="45847"/>
            </a:xfrm>
            <a:custGeom>
              <a:avLst/>
              <a:gdLst/>
              <a:ahLst/>
              <a:cxnLst/>
              <a:rect l="l" t="t" r="r" b="b"/>
              <a:pathLst>
                <a:path w="26543" h="45847">
                  <a:moveTo>
                    <a:pt x="13208" y="0"/>
                  </a:moveTo>
                  <a:lnTo>
                    <a:pt x="9779" y="381"/>
                  </a:lnTo>
                  <a:lnTo>
                    <a:pt x="5080" y="2667"/>
                  </a:lnTo>
                  <a:lnTo>
                    <a:pt x="1651" y="6604"/>
                  </a:lnTo>
                  <a:lnTo>
                    <a:pt x="0" y="11557"/>
                  </a:lnTo>
                  <a:lnTo>
                    <a:pt x="0" y="32639"/>
                  </a:lnTo>
                  <a:cubicBezTo>
                    <a:pt x="0" y="34417"/>
                    <a:pt x="381" y="36068"/>
                    <a:pt x="1016" y="37719"/>
                  </a:cubicBezTo>
                  <a:lnTo>
                    <a:pt x="2667" y="40767"/>
                  </a:lnTo>
                  <a:lnTo>
                    <a:pt x="6604" y="44196"/>
                  </a:lnTo>
                  <a:lnTo>
                    <a:pt x="11557" y="45847"/>
                  </a:lnTo>
                  <a:lnTo>
                    <a:pt x="16764" y="45466"/>
                  </a:lnTo>
                  <a:lnTo>
                    <a:pt x="21463" y="43180"/>
                  </a:lnTo>
                  <a:lnTo>
                    <a:pt x="24892" y="39243"/>
                  </a:lnTo>
                  <a:lnTo>
                    <a:pt x="26543" y="34290"/>
                  </a:lnTo>
                  <a:lnTo>
                    <a:pt x="26543" y="13335"/>
                  </a:lnTo>
                  <a:cubicBezTo>
                    <a:pt x="26543" y="11557"/>
                    <a:pt x="26162" y="9906"/>
                    <a:pt x="25527" y="8255"/>
                  </a:cubicBezTo>
                  <a:lnTo>
                    <a:pt x="23876" y="5207"/>
                  </a:lnTo>
                  <a:lnTo>
                    <a:pt x="19939" y="1778"/>
                  </a:lnTo>
                  <a:lnTo>
                    <a:pt x="14986" y="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3627"/>
              <a:ext cx="551688" cy="606044"/>
            </a:xfrm>
            <a:custGeom>
              <a:avLst/>
              <a:gdLst/>
              <a:ahLst/>
              <a:cxnLst/>
              <a:rect l="l" t="t" r="r" b="b"/>
              <a:pathLst>
                <a:path w="551688" h="606044">
                  <a:moveTo>
                    <a:pt x="242062" y="403479"/>
                  </a:moveTo>
                  <a:lnTo>
                    <a:pt x="242062" y="579501"/>
                  </a:lnTo>
                  <a:lnTo>
                    <a:pt x="109220" y="579501"/>
                  </a:lnTo>
                  <a:lnTo>
                    <a:pt x="109220" y="403479"/>
                  </a:lnTo>
                  <a:close/>
                  <a:moveTo>
                    <a:pt x="324485" y="32893"/>
                  </a:moveTo>
                  <a:lnTo>
                    <a:pt x="324485" y="579501"/>
                  </a:lnTo>
                  <a:lnTo>
                    <a:pt x="268986" y="579501"/>
                  </a:lnTo>
                  <a:lnTo>
                    <a:pt x="268986" y="390017"/>
                  </a:lnTo>
                  <a:cubicBezTo>
                    <a:pt x="268986" y="388239"/>
                    <a:pt x="268605" y="386588"/>
                    <a:pt x="267970" y="384937"/>
                  </a:cubicBezTo>
                  <a:lnTo>
                    <a:pt x="266319" y="381889"/>
                  </a:lnTo>
                  <a:lnTo>
                    <a:pt x="262382" y="378460"/>
                  </a:lnTo>
                  <a:lnTo>
                    <a:pt x="257429" y="376809"/>
                  </a:lnTo>
                  <a:lnTo>
                    <a:pt x="95758" y="376809"/>
                  </a:lnTo>
                  <a:cubicBezTo>
                    <a:pt x="93980" y="376809"/>
                    <a:pt x="92329" y="377190"/>
                    <a:pt x="90678" y="377825"/>
                  </a:cubicBezTo>
                  <a:lnTo>
                    <a:pt x="87630" y="379476"/>
                  </a:lnTo>
                  <a:lnTo>
                    <a:pt x="84201" y="383413"/>
                  </a:lnTo>
                  <a:lnTo>
                    <a:pt x="82550" y="388366"/>
                  </a:lnTo>
                  <a:lnTo>
                    <a:pt x="82550" y="579501"/>
                  </a:lnTo>
                  <a:lnTo>
                    <a:pt x="26797" y="579501"/>
                  </a:lnTo>
                  <a:lnTo>
                    <a:pt x="26797" y="148209"/>
                  </a:lnTo>
                  <a:lnTo>
                    <a:pt x="324485" y="32893"/>
                  </a:lnTo>
                  <a:close/>
                  <a:moveTo>
                    <a:pt x="525272" y="258572"/>
                  </a:moveTo>
                  <a:lnTo>
                    <a:pt x="525272" y="579501"/>
                  </a:lnTo>
                  <a:lnTo>
                    <a:pt x="351282" y="579501"/>
                  </a:lnTo>
                  <a:lnTo>
                    <a:pt x="351282" y="258572"/>
                  </a:lnTo>
                  <a:close/>
                  <a:moveTo>
                    <a:pt x="335153" y="0"/>
                  </a:moveTo>
                  <a:lnTo>
                    <a:pt x="8509" y="126619"/>
                  </a:lnTo>
                  <a:cubicBezTo>
                    <a:pt x="5969" y="127635"/>
                    <a:pt x="3810" y="129286"/>
                    <a:pt x="2286" y="131572"/>
                  </a:cubicBezTo>
                  <a:lnTo>
                    <a:pt x="0" y="136271"/>
                  </a:lnTo>
                  <a:lnTo>
                    <a:pt x="0" y="592836"/>
                  </a:lnTo>
                  <a:cubicBezTo>
                    <a:pt x="0" y="594614"/>
                    <a:pt x="381" y="596265"/>
                    <a:pt x="1016" y="597916"/>
                  </a:cubicBezTo>
                  <a:lnTo>
                    <a:pt x="2667" y="600964"/>
                  </a:lnTo>
                  <a:lnTo>
                    <a:pt x="6604" y="604393"/>
                  </a:lnTo>
                  <a:lnTo>
                    <a:pt x="11557" y="606044"/>
                  </a:lnTo>
                  <a:lnTo>
                    <a:pt x="538607" y="606044"/>
                  </a:lnTo>
                  <a:cubicBezTo>
                    <a:pt x="540385" y="606044"/>
                    <a:pt x="542036" y="605663"/>
                    <a:pt x="543687" y="605028"/>
                  </a:cubicBezTo>
                  <a:lnTo>
                    <a:pt x="546735" y="603377"/>
                  </a:lnTo>
                  <a:lnTo>
                    <a:pt x="550164" y="599440"/>
                  </a:lnTo>
                  <a:lnTo>
                    <a:pt x="551688" y="594995"/>
                  </a:lnTo>
                  <a:lnTo>
                    <a:pt x="551688" y="242824"/>
                  </a:lnTo>
                  <a:lnTo>
                    <a:pt x="551688" y="242824"/>
                  </a:lnTo>
                  <a:cubicBezTo>
                    <a:pt x="551561" y="241935"/>
                    <a:pt x="551307" y="240919"/>
                    <a:pt x="550926" y="240030"/>
                  </a:cubicBezTo>
                  <a:lnTo>
                    <a:pt x="549275" y="236982"/>
                  </a:lnTo>
                  <a:lnTo>
                    <a:pt x="545338" y="233553"/>
                  </a:lnTo>
                  <a:lnTo>
                    <a:pt x="540385" y="231902"/>
                  </a:lnTo>
                  <a:lnTo>
                    <a:pt x="351282" y="231902"/>
                  </a:lnTo>
                  <a:lnTo>
                    <a:pt x="351282" y="13335"/>
                  </a:lnTo>
                  <a:cubicBezTo>
                    <a:pt x="351282" y="11176"/>
                    <a:pt x="350774" y="9017"/>
                    <a:pt x="349758" y="7112"/>
                  </a:cubicBezTo>
                  <a:lnTo>
                    <a:pt x="347345" y="3556"/>
                  </a:lnTo>
                  <a:lnTo>
                    <a:pt x="341630" y="254"/>
                  </a:lnTo>
                  <a:lnTo>
                    <a:pt x="33515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619212" y="3329330"/>
            <a:ext cx="3993147" cy="138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4490" spc="1306">
                <a:solidFill>
                  <a:srgbClr val="FFFFFF"/>
                </a:solidFill>
                <a:latin typeface="Montserrat"/>
              </a:rPr>
              <a:t>WHAT WE DO?</a:t>
            </a:r>
          </a:p>
        </p:txBody>
      </p:sp>
      <p:sp>
        <p:nvSpPr>
          <p:cNvPr id="21" name="Freeform 2"/>
          <p:cNvSpPr/>
          <p:nvPr/>
        </p:nvSpPr>
        <p:spPr>
          <a:xfrm>
            <a:off x="-5919" y="17866"/>
            <a:ext cx="7575513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22" name="Freeform 2"/>
          <p:cNvSpPr/>
          <p:nvPr/>
        </p:nvSpPr>
        <p:spPr>
          <a:xfrm>
            <a:off x="-183813" y="226657"/>
            <a:ext cx="7661275" cy="11182350"/>
          </a:xfrm>
          <a:custGeom>
            <a:avLst/>
            <a:gdLst/>
            <a:ahLst/>
            <a:cxnLst/>
            <a:rect l="l" t="t" r="r" b="b"/>
            <a:pathLst>
              <a:path w="9353550" h="11182350">
                <a:moveTo>
                  <a:pt x="0" y="0"/>
                </a:moveTo>
                <a:lnTo>
                  <a:pt x="9353550" y="0"/>
                </a:lnTo>
                <a:lnTo>
                  <a:pt x="9353550" y="11182350"/>
                </a:lnTo>
                <a:lnTo>
                  <a:pt x="0" y="11182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3000"/>
            </a:blip>
            <a:stretch>
              <a:fillRect/>
            </a:stretch>
          </a:blipFill>
        </p:spPr>
      </p:sp>
      <p:sp>
        <p:nvSpPr>
          <p:cNvPr id="25" name="TextBox 20"/>
          <p:cNvSpPr txBox="1"/>
          <p:nvPr/>
        </p:nvSpPr>
        <p:spPr>
          <a:xfrm>
            <a:off x="494132" y="938279"/>
            <a:ext cx="3700081" cy="67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요구 사항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4244894" y="3074132"/>
            <a:ext cx="4968747" cy="667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해결 방법</a:t>
            </a:r>
            <a:endParaRPr lang="en-US" sz="4490" spc="130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9249" y="3822700"/>
            <a:ext cx="642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차별성을 위해 </a:t>
            </a:r>
            <a:r>
              <a:rPr lang="ko-KR" altLang="en-US" dirty="0" err="1" smtClean="0">
                <a:solidFill>
                  <a:schemeClr val="bg1"/>
                </a:solidFill>
              </a:rPr>
              <a:t>히든</a:t>
            </a:r>
            <a:r>
              <a:rPr lang="ko-KR" altLang="en-US" dirty="0" smtClean="0">
                <a:solidFill>
                  <a:schemeClr val="bg1"/>
                </a:solidFill>
              </a:rPr>
              <a:t> 카드를 만들어 특별한 기능을 추가 한다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5444" y="4628769"/>
            <a:ext cx="673013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if(</a:t>
            </a:r>
            <a:r>
              <a:rPr lang="en-US" altLang="ko-KR" dirty="0" err="1" smtClean="0">
                <a:solidFill>
                  <a:schemeClr val="bg1"/>
                </a:solidFill>
              </a:rPr>
              <a:t>usernum</a:t>
            </a:r>
            <a:r>
              <a:rPr lang="en-US" altLang="ko-KR" dirty="0">
                <a:solidFill>
                  <a:schemeClr val="bg1"/>
                </a:solidFill>
              </a:rPr>
              <a:t>==</a:t>
            </a:r>
            <a:r>
              <a:rPr lang="en-US" altLang="ko-KR" dirty="0" err="1">
                <a:solidFill>
                  <a:schemeClr val="bg1"/>
                </a:solidFill>
              </a:rPr>
              <a:t>hiddencard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en-US" altLang="ko-KR" dirty="0" smtClean="0">
                <a:solidFill>
                  <a:schemeClr val="bg1"/>
                </a:solidFill>
              </a:rPr>
              <a:t>{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if(</a:t>
            </a:r>
            <a:r>
              <a:rPr lang="en-US" altLang="ko-KR" dirty="0" err="1" smtClean="0">
                <a:solidFill>
                  <a:schemeClr val="bg1"/>
                </a:solidFill>
              </a:rPr>
              <a:t>useranswer.equals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printanswer</a:t>
            </a:r>
            <a:r>
              <a:rPr lang="en-US" altLang="ko-KR" dirty="0" smtClean="0">
                <a:solidFill>
                  <a:schemeClr val="bg1"/>
                </a:solidFill>
              </a:rPr>
              <a:t>[hiddencard-1])){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</a:rPr>
              <a:t>("★</a:t>
            </a:r>
            <a:r>
              <a:rPr lang="ko-KR" altLang="en-US" dirty="0" err="1">
                <a:solidFill>
                  <a:schemeClr val="bg1"/>
                </a:solidFill>
              </a:rPr>
              <a:t>히든카드를</a:t>
            </a:r>
            <a:r>
              <a:rPr lang="ko-KR" altLang="en-US" dirty="0">
                <a:solidFill>
                  <a:schemeClr val="bg1"/>
                </a:solidFill>
              </a:rPr>
              <a:t> 획득하셨습니다★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남아있는 숫자 중 하나를 추가로 지울 수 있습니다</a:t>
            </a:r>
            <a:r>
              <a:rPr lang="en-US" altLang="ko-KR" dirty="0" smtClean="0">
                <a:solidFill>
                  <a:schemeClr val="bg1"/>
                </a:solidFill>
              </a:rPr>
              <a:t>!");</a:t>
            </a: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</a:rPr>
              <a:t>("</a:t>
            </a:r>
            <a:r>
              <a:rPr lang="ko-KR" altLang="en-US" dirty="0">
                <a:solidFill>
                  <a:schemeClr val="bg1"/>
                </a:solidFill>
              </a:rPr>
              <a:t>숫자를 선택하세요</a:t>
            </a:r>
            <a:r>
              <a:rPr lang="en-US" altLang="ko-KR" dirty="0">
                <a:solidFill>
                  <a:schemeClr val="bg1"/>
                </a:solidFill>
              </a:rPr>
              <a:t>");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	</a:t>
            </a:r>
            <a:r>
              <a:rPr lang="en-US" altLang="ko-KR" dirty="0" err="1" smtClean="0">
                <a:solidFill>
                  <a:schemeClr val="bg1"/>
                </a:solidFill>
              </a:rPr>
              <a:t>int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hiddennumber</a:t>
            </a:r>
            <a:r>
              <a:rPr lang="en-US" altLang="ko-KR" dirty="0" smtClean="0">
                <a:solidFill>
                  <a:schemeClr val="bg1"/>
                </a:solidFill>
              </a:rPr>
              <a:t>=</a:t>
            </a:r>
            <a:r>
              <a:rPr lang="en-US" altLang="ko-KR" dirty="0" err="1" smtClean="0">
                <a:solidFill>
                  <a:schemeClr val="bg1"/>
                </a:solidFill>
              </a:rPr>
              <a:t>in.nextInt</a:t>
            </a:r>
            <a:r>
              <a:rPr lang="en-US" altLang="ko-KR" dirty="0" smtClean="0">
                <a:solidFill>
                  <a:schemeClr val="bg1"/>
                </a:solidFill>
              </a:rPr>
              <a:t>();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err="1">
                <a:solidFill>
                  <a:schemeClr val="bg1"/>
                </a:solidFill>
              </a:rPr>
              <a:t>in.nextLine</a:t>
            </a:r>
            <a:r>
              <a:rPr lang="en-US" altLang="ko-KR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if(</a:t>
            </a:r>
            <a:r>
              <a:rPr lang="en-US" altLang="ko-KR" dirty="0" err="1">
                <a:solidFill>
                  <a:schemeClr val="bg1"/>
                </a:solidFill>
              </a:rPr>
              <a:t>hiddennumber</a:t>
            </a:r>
            <a:r>
              <a:rPr lang="en-US" altLang="ko-KR" dirty="0">
                <a:solidFill>
                  <a:schemeClr val="bg1"/>
                </a:solidFill>
              </a:rPr>
              <a:t>&lt;=3)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board[1][2*hiddennumber-1]='x';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	}</a:t>
            </a:r>
            <a:r>
              <a:rPr lang="en-US" altLang="ko-KR" dirty="0">
                <a:solidFill>
                  <a:schemeClr val="bg1"/>
                </a:solidFill>
              </a:rPr>
              <a:t>else if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</a:t>
            </a:r>
            <a:r>
              <a:rPr lang="en-US" altLang="ko-KR" dirty="0" err="1" smtClean="0">
                <a:solidFill>
                  <a:schemeClr val="bg1"/>
                </a:solidFill>
              </a:rPr>
              <a:t>hiddennumber</a:t>
            </a:r>
            <a:r>
              <a:rPr lang="en-US" altLang="ko-KR" dirty="0" smtClean="0">
                <a:solidFill>
                  <a:schemeClr val="bg1"/>
                </a:solidFill>
              </a:rPr>
              <a:t>&gt;3</a:t>
            </a:r>
            <a:r>
              <a:rPr lang="en-US" altLang="ko-KR" dirty="0">
                <a:solidFill>
                  <a:schemeClr val="bg1"/>
                </a:solidFill>
              </a:rPr>
              <a:t>&amp;&amp; </a:t>
            </a:r>
            <a:r>
              <a:rPr lang="en-US" altLang="ko-KR" dirty="0" err="1">
                <a:solidFill>
                  <a:schemeClr val="bg1"/>
                </a:solidFill>
              </a:rPr>
              <a:t>hiddennumber</a:t>
            </a:r>
            <a:r>
              <a:rPr lang="en-US" altLang="ko-KR" dirty="0">
                <a:solidFill>
                  <a:schemeClr val="bg1"/>
                </a:solidFill>
              </a:rPr>
              <a:t>&lt;=6) 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board[3][2*hiddennumber-7]='x';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else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if(</a:t>
            </a:r>
            <a:r>
              <a:rPr lang="en-US" altLang="ko-KR" dirty="0" err="1" smtClean="0">
                <a:solidFill>
                  <a:schemeClr val="bg1"/>
                </a:solidFill>
              </a:rPr>
              <a:t>hiddennumber</a:t>
            </a:r>
            <a:r>
              <a:rPr lang="en-US" altLang="ko-KR" dirty="0" smtClean="0">
                <a:solidFill>
                  <a:schemeClr val="bg1"/>
                </a:solidFill>
              </a:rPr>
              <a:t>&gt;6</a:t>
            </a:r>
            <a:r>
              <a:rPr lang="en-US" altLang="ko-KR" dirty="0">
                <a:solidFill>
                  <a:schemeClr val="bg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					board[5][2*hiddennumber-13]='x</a:t>
            </a:r>
            <a:r>
              <a:rPr lang="en-US" altLang="ko-KR" dirty="0" smtClean="0">
                <a:solidFill>
                  <a:schemeClr val="bg1"/>
                </a:solidFill>
              </a:rPr>
              <a:t>';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				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	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}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202926" y="2333794"/>
            <a:ext cx="627399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ko-KR" altLang="en-US" sz="4400" spc="1306" dirty="0">
                <a:solidFill>
                  <a:srgbClr val="FFFFFF"/>
                </a:solidFill>
                <a:latin typeface="Montserrat"/>
              </a:rPr>
              <a:t>① </a:t>
            </a:r>
            <a:r>
              <a:rPr lang="ko-KR" altLang="en-US" sz="4490" spc="1306" dirty="0" smtClean="0">
                <a:solidFill>
                  <a:srgbClr val="FFFFFF"/>
                </a:solidFill>
                <a:latin typeface="Montserrat"/>
              </a:rPr>
              <a:t>부가적 기능</a:t>
            </a:r>
            <a:endParaRPr lang="en-US" altLang="ko-KR" sz="4490" spc="1306" dirty="0" smtClean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59665" y="7211930"/>
            <a:ext cx="2671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히든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카드는 랜덤으로 들어 있으며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그 </a:t>
            </a:r>
            <a:r>
              <a:rPr lang="ko-KR" altLang="en-US" dirty="0" err="1" smtClean="0">
                <a:solidFill>
                  <a:schemeClr val="bg1"/>
                </a:solidFill>
              </a:rPr>
              <a:t>히든</a:t>
            </a:r>
            <a:r>
              <a:rPr lang="ko-KR" altLang="en-US" dirty="0" smtClean="0">
                <a:solidFill>
                  <a:schemeClr val="bg1"/>
                </a:solidFill>
              </a:rPr>
              <a:t> 카드를 </a:t>
            </a:r>
            <a:r>
              <a:rPr lang="ko-KR" altLang="en-US" dirty="0" err="1" smtClean="0">
                <a:solidFill>
                  <a:schemeClr val="bg1"/>
                </a:solidFill>
              </a:rPr>
              <a:t>발견시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사용자는 원하는 지점의 문제를 제거 할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2" name="Group 8"/>
          <p:cNvGrpSpPr>
            <a:grpSpLocks noChangeAspect="1"/>
          </p:cNvGrpSpPr>
          <p:nvPr/>
        </p:nvGrpSpPr>
        <p:grpSpPr>
          <a:xfrm>
            <a:off x="6403477" y="8992753"/>
            <a:ext cx="778516" cy="790680"/>
            <a:chOff x="0" y="0"/>
            <a:chExt cx="778510" cy="790677"/>
          </a:xfrm>
        </p:grpSpPr>
        <p:sp>
          <p:nvSpPr>
            <p:cNvPr id="33" name="Freeform 9"/>
            <p:cNvSpPr/>
            <p:nvPr/>
          </p:nvSpPr>
          <p:spPr>
            <a:xfrm>
              <a:off x="0" y="0"/>
              <a:ext cx="778510" cy="790702"/>
            </a:xfrm>
            <a:custGeom>
              <a:avLst/>
              <a:gdLst/>
              <a:ahLst/>
              <a:cxnLst/>
              <a:rect l="l" t="t" r="r" b="b"/>
              <a:pathLst>
                <a:path w="778510" h="790702">
                  <a:moveTo>
                    <a:pt x="0" y="0"/>
                  </a:moveTo>
                  <a:lnTo>
                    <a:pt x="778510" y="0"/>
                  </a:lnTo>
                  <a:lnTo>
                    <a:pt x="778510" y="790702"/>
                  </a:lnTo>
                  <a:lnTo>
                    <a:pt x="0" y="7907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4" name="TextBox 33"/>
          <p:cNvSpPr txBox="1"/>
          <p:nvPr/>
        </p:nvSpPr>
        <p:spPr>
          <a:xfrm>
            <a:off x="6355253" y="886313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9</a:t>
            </a:r>
            <a:endParaRPr lang="ko-KR" altLang="en-US" sz="3600" dirty="0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6398812" y="8977347"/>
            <a:ext cx="778516" cy="79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49423" y="9331737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34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316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2212</Words>
  <Application>Microsoft Office PowerPoint</Application>
  <PresentationFormat>사용자 지정</PresentationFormat>
  <Paragraphs>753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Calibri</vt:lpstr>
      <vt:lpstr>Consolas</vt:lpstr>
      <vt:lpstr>Arial</vt:lpstr>
      <vt:lpstr>Montserrat</vt:lpstr>
      <vt:lpstr>Tw Cen MT Condensed</vt:lpstr>
      <vt:lpstr>Nanum Gothic</vt:lpstr>
      <vt:lpstr>Montserrat Medium</vt:lpstr>
      <vt:lpstr>文泉驿</vt:lpstr>
      <vt:lpstr>Nanum Gothic Bold</vt:lpstr>
      <vt:lpstr>Arimo Medium</vt:lpstr>
      <vt:lpstr>Arimo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Texture Project Proposal.pdf</dc:title>
  <dc:creator>human-14</dc:creator>
  <cp:lastModifiedBy>human-14</cp:lastModifiedBy>
  <cp:revision>22</cp:revision>
  <dcterms:created xsi:type="dcterms:W3CDTF">2006-08-16T00:00:00Z</dcterms:created>
  <dcterms:modified xsi:type="dcterms:W3CDTF">2024-03-15T05:54:13Z</dcterms:modified>
  <dc:identifier>DAF_iObeupA</dc:identifier>
</cp:coreProperties>
</file>